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9" r:id="rId4"/>
    <p:sldId id="258" r:id="rId5"/>
    <p:sldId id="282" r:id="rId6"/>
    <p:sldId id="283" r:id="rId7"/>
    <p:sldId id="280" r:id="rId8"/>
    <p:sldId id="284" r:id="rId9"/>
    <p:sldId id="277" r:id="rId10"/>
    <p:sldId id="276" r:id="rId11"/>
    <p:sldId id="279" r:id="rId12"/>
    <p:sldId id="260" r:id="rId13"/>
    <p:sldId id="261" r:id="rId14"/>
    <p:sldId id="296" r:id="rId15"/>
    <p:sldId id="262" r:id="rId16"/>
    <p:sldId id="265" r:id="rId17"/>
    <p:sldId id="267" r:id="rId18"/>
    <p:sldId id="266" r:id="rId19"/>
    <p:sldId id="286" r:id="rId20"/>
    <p:sldId id="289" r:id="rId21"/>
    <p:sldId id="297" r:id="rId22"/>
    <p:sldId id="298" r:id="rId23"/>
    <p:sldId id="299" r:id="rId24"/>
    <p:sldId id="269" r:id="rId25"/>
    <p:sldId id="292" r:id="rId26"/>
    <p:sldId id="271" r:id="rId27"/>
    <p:sldId id="295" r:id="rId28"/>
    <p:sldId id="293" r:id="rId29"/>
    <p:sldId id="301" r:id="rId30"/>
    <p:sldId id="274" r:id="rId31"/>
    <p:sldId id="287" r:id="rId32"/>
    <p:sldId id="302" r:id="rId33"/>
    <p:sldId id="288" r:id="rId34"/>
    <p:sldId id="275" r:id="rId35"/>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4D7B"/>
    <a:srgbClr val="968CC0"/>
    <a:srgbClr val="E1D96B"/>
    <a:srgbClr val="88C49B"/>
    <a:srgbClr val="F5DD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21" autoAdjust="0"/>
  </p:normalViewPr>
  <p:slideViewPr>
    <p:cSldViewPr snapToGrid="0">
      <p:cViewPr varScale="1">
        <p:scale>
          <a:sx n="62" d="100"/>
          <a:sy n="62" d="100"/>
        </p:scale>
        <p:origin x="8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7EFDB288-2904-4EF7-8AC8-DE872521F0DB}" type="datetimeFigureOut">
              <a:rPr lang="en-GB" smtClean="0"/>
              <a:t>28/04/2025</a:t>
            </a:fld>
            <a:endParaRPr lang="en-GB"/>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150329AB-E44B-4803-B978-BE71B582EAEC}" type="slidenum">
              <a:rPr lang="en-GB" smtClean="0"/>
              <a:t>‹#›</a:t>
            </a:fld>
            <a:endParaRPr lang="en-GB"/>
          </a:p>
        </p:txBody>
      </p:sp>
    </p:spTree>
    <p:extLst>
      <p:ext uri="{BB962C8B-B14F-4D97-AF65-F5344CB8AC3E}">
        <p14:creationId xmlns:p14="http://schemas.microsoft.com/office/powerpoint/2010/main" val="212277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0329AB-E44B-4803-B978-BE71B582EAEC}" type="slidenum">
              <a:rPr lang="en-GB" smtClean="0"/>
              <a:t>13</a:t>
            </a:fld>
            <a:endParaRPr lang="en-GB"/>
          </a:p>
        </p:txBody>
      </p:sp>
    </p:spTree>
    <p:extLst>
      <p:ext uri="{BB962C8B-B14F-4D97-AF65-F5344CB8AC3E}">
        <p14:creationId xmlns:p14="http://schemas.microsoft.com/office/powerpoint/2010/main" val="3957682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0329AB-E44B-4803-B978-BE71B582EAEC}" type="slidenum">
              <a:rPr lang="en-GB" smtClean="0"/>
              <a:t>15</a:t>
            </a:fld>
            <a:endParaRPr lang="en-GB"/>
          </a:p>
        </p:txBody>
      </p:sp>
    </p:spTree>
    <p:extLst>
      <p:ext uri="{BB962C8B-B14F-4D97-AF65-F5344CB8AC3E}">
        <p14:creationId xmlns:p14="http://schemas.microsoft.com/office/powerpoint/2010/main" val="62122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0329AB-E44B-4803-B978-BE71B582EAEC}" type="slidenum">
              <a:rPr lang="en-GB" smtClean="0"/>
              <a:t>18</a:t>
            </a:fld>
            <a:endParaRPr lang="en-GB"/>
          </a:p>
        </p:txBody>
      </p:sp>
    </p:spTree>
    <p:extLst>
      <p:ext uri="{BB962C8B-B14F-4D97-AF65-F5344CB8AC3E}">
        <p14:creationId xmlns:p14="http://schemas.microsoft.com/office/powerpoint/2010/main" val="1979135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1A49A-935F-403D-B4C7-3613E40171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970BE5D-B85C-4C98-B6A7-045B9BD919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7AED2B0-D5C1-4C90-8833-D47AE26E5900}"/>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C4894961-6DFE-4AC3-BBD5-A8C4E826E8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23C614-7FAB-47F6-B0C5-50D28C62E75A}"/>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92063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86DBC-C9FF-4564-8191-D25EEE8EE6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FD0F75-D5AF-4908-929F-220885BF6B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A133B3-60E8-4522-8100-E2579A9438F5}"/>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0AC7C99C-FBB7-47DF-8F20-B12851C99D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BCB58F-EA66-4D3A-8A88-3204713FF1B9}"/>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326598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0143-D80D-4CBF-A555-AC589A182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B24BFC-6912-4EB5-B062-7800F04D7D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6F3B029-A728-4197-936C-CFA74752F536}"/>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F33279B5-9695-41F1-889D-CE46946061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3A01-6893-4B74-8C81-94A6F5350008}"/>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1358763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B5F1-7AC8-4C05-96B9-4DBD8110F8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8F74BE-8D3B-4760-A294-D6C86A6CE72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0C8DEB-CBD4-4795-B909-F95E453533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19A612-56B5-45C7-99E9-995302ACF332}"/>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6" name="Footer Placeholder 5">
            <a:extLst>
              <a:ext uri="{FF2B5EF4-FFF2-40B4-BE49-F238E27FC236}">
                <a16:creationId xmlns:a16="http://schemas.microsoft.com/office/drawing/2014/main" id="{CE09E9E0-3D10-4B87-8D78-9DA5DDCA2C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D38328-89DC-4144-844D-CC49F81DA9D1}"/>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150399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F50F-7513-4A85-8301-851029C9B2B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A5A337-AF69-4637-AE9D-3362F4E846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0D19F72-ABE3-43E8-9766-6F0A3863CD8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1C9AADD-F13E-42CA-8434-86DBCE3E15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7D81C14-12D5-43FA-8A55-799C7DDED3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7F2FEF1-50C7-401B-B8EF-B79631CB56F8}"/>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8" name="Footer Placeholder 7">
            <a:extLst>
              <a:ext uri="{FF2B5EF4-FFF2-40B4-BE49-F238E27FC236}">
                <a16:creationId xmlns:a16="http://schemas.microsoft.com/office/drawing/2014/main" id="{314B2B45-0A93-43FF-BEBE-A9618EC187A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31FABA-9BA9-466A-BF4A-079849C59F2F}"/>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328762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CA22C-08F6-4D6B-AB0C-7AFB83BA8A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E4F62A1-93CE-4504-96F4-97265088968B}"/>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4" name="Footer Placeholder 3">
            <a:extLst>
              <a:ext uri="{FF2B5EF4-FFF2-40B4-BE49-F238E27FC236}">
                <a16:creationId xmlns:a16="http://schemas.microsoft.com/office/drawing/2014/main" id="{C0011B1E-763A-4C27-B6B4-180E8CE6BA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F8B584-0487-4D3A-B4CD-9E94D97F9CC6}"/>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314555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FAC533-CF52-4D5D-BB8D-0ECE715656C3}"/>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3" name="Footer Placeholder 2">
            <a:extLst>
              <a:ext uri="{FF2B5EF4-FFF2-40B4-BE49-F238E27FC236}">
                <a16:creationId xmlns:a16="http://schemas.microsoft.com/office/drawing/2014/main" id="{49077B3C-4060-47E5-9F7E-BDA35EA764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23FCC0E-71B2-46D7-B9EC-086D76AA513D}"/>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152200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45B-E2EA-4CC6-AB84-1036884AB6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B4A7DB-DF7B-441C-95A1-DE6D9410B9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D98D211-56AD-4829-9C08-985191207D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C6F60A-28EA-4F5C-8CBC-17F0FEB2F1BD}"/>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6" name="Footer Placeholder 5">
            <a:extLst>
              <a:ext uri="{FF2B5EF4-FFF2-40B4-BE49-F238E27FC236}">
                <a16:creationId xmlns:a16="http://schemas.microsoft.com/office/drawing/2014/main" id="{2CA909FD-5EA8-4DE9-9313-D7AF1800A6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69C11B-48EB-4069-AE3F-3580ED607935}"/>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2096498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9156-4D05-412B-928A-F675F62A2A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4917017-A881-46D7-822D-BE9E059C31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FD4819-EA35-444F-A9BB-D71E1CF6A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AEED8B-6C5C-442D-B8FF-8A6EF2A11E21}"/>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6" name="Footer Placeholder 5">
            <a:extLst>
              <a:ext uri="{FF2B5EF4-FFF2-40B4-BE49-F238E27FC236}">
                <a16:creationId xmlns:a16="http://schemas.microsoft.com/office/drawing/2014/main" id="{78D490B3-5366-42DD-8301-B76AAD1AB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FBBE36-816D-4208-9E2D-58EC0C490379}"/>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2920233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35FE-309B-4122-85F4-1F64D467E9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C7F230-8639-495F-91FC-2FD45626F79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EB0EF3-C407-4847-AB3E-F4EAA5C62C59}"/>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536E774E-C63E-49F1-B830-D91897AFDB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2DB346-72FC-463E-B6B5-5AD4C1A49E40}"/>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3640873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063FB-1BA1-430C-8DB8-4FA011E73E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CB0B69-4DD8-4507-8765-C401F3B37C7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79FA7A-1232-4CC9-8BC7-42C8A3A02551}"/>
              </a:ext>
            </a:extLst>
          </p:cNvPr>
          <p:cNvSpPr>
            <a:spLocks noGrp="1"/>
          </p:cNvSpPr>
          <p:nvPr>
            <p:ph type="dt" sz="half" idx="10"/>
          </p:nvPr>
        </p:nvSpPr>
        <p:spPr/>
        <p:txBody>
          <a:body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2C8EDEA0-D314-4D1D-8711-781412B7D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6B11B3-7B36-40EE-AD67-EE3A1C3D6BA3}"/>
              </a:ext>
            </a:extLst>
          </p:cNvPr>
          <p:cNvSpPr>
            <a:spLocks noGrp="1"/>
          </p:cNvSpPr>
          <p:nvPr>
            <p:ph type="sldNum" sz="quarter" idx="12"/>
          </p:nvPr>
        </p:nvSpPr>
        <p:spPr/>
        <p:txBody>
          <a:bodyPr/>
          <a:lstStyle/>
          <a:p>
            <a:fld id="{4792849F-C368-4D5A-BE6D-419EA7F3465B}" type="slidenum">
              <a:rPr lang="en-GB" smtClean="0"/>
              <a:t>‹#›</a:t>
            </a:fld>
            <a:endParaRPr lang="en-GB"/>
          </a:p>
        </p:txBody>
      </p:sp>
    </p:spTree>
    <p:extLst>
      <p:ext uri="{BB962C8B-B14F-4D97-AF65-F5344CB8AC3E}">
        <p14:creationId xmlns:p14="http://schemas.microsoft.com/office/powerpoint/2010/main" val="3390710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672376-A69C-478F-9A3D-D8D0879A1B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B3E928-7A84-4C22-BE50-88B2B025AA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9BD908-587C-4758-A389-087468216D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874B1-5D95-4AD5-A9B4-3F3D884A0B28}" type="datetimeFigureOut">
              <a:rPr lang="en-GB" smtClean="0"/>
              <a:t>28/04/2025</a:t>
            </a:fld>
            <a:endParaRPr lang="en-GB"/>
          </a:p>
        </p:txBody>
      </p:sp>
      <p:sp>
        <p:nvSpPr>
          <p:cNvPr id="5" name="Footer Placeholder 4">
            <a:extLst>
              <a:ext uri="{FF2B5EF4-FFF2-40B4-BE49-F238E27FC236}">
                <a16:creationId xmlns:a16="http://schemas.microsoft.com/office/drawing/2014/main" id="{65B8C387-664E-49CD-BC50-FEBF77482A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3E81865-49DA-484B-9ABC-E18FBE4B1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2849F-C368-4D5A-BE6D-419EA7F3465B}" type="slidenum">
              <a:rPr lang="en-GB" smtClean="0"/>
              <a:t>‹#›</a:t>
            </a:fld>
            <a:endParaRPr lang="en-GB"/>
          </a:p>
        </p:txBody>
      </p:sp>
    </p:spTree>
    <p:extLst>
      <p:ext uri="{BB962C8B-B14F-4D97-AF65-F5344CB8AC3E}">
        <p14:creationId xmlns:p14="http://schemas.microsoft.com/office/powerpoint/2010/main" val="4084476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douglas.bell@nottingham.edu.c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7/s13384-016-0211-x" TargetMode="External"/><Relationship Id="rId2" Type="http://schemas.openxmlformats.org/officeDocument/2006/relationships/hyperlink" Target="https://doi.org/10.1080/07294360.2024.2332259" TargetMode="External"/><Relationship Id="rId1" Type="http://schemas.openxmlformats.org/officeDocument/2006/relationships/slideLayout" Target="../slideLayouts/slideLayout7.xml"/><Relationship Id="rId6" Type="http://schemas.openxmlformats.org/officeDocument/2006/relationships/hyperlink" Target="https://doi.org/10.1080/13562517.2024.2354280" TargetMode="External"/><Relationship Id="rId5" Type="http://schemas.openxmlformats.org/officeDocument/2006/relationships/hyperlink" Target="https://doi.org/10.1080/13562517.2021.1935848" TargetMode="External"/><Relationship Id="rId4" Type="http://schemas.openxmlformats.org/officeDocument/2006/relationships/hyperlink" Target="https://doi.org/10.58304/ijts.250126"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doi.org/10.1080/03075079.2024.2397695"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1080/03075079812331380364" TargetMode="External"/><Relationship Id="rId2" Type="http://schemas.openxmlformats.org/officeDocument/2006/relationships/hyperlink" Target="https://doi.org/10.1080/13562517.2022.2048369" TargetMode="External"/><Relationship Id="rId1" Type="http://schemas.openxmlformats.org/officeDocument/2006/relationships/slideLayout" Target="../slideLayouts/slideLayout7.xml"/><Relationship Id="rId5" Type="http://schemas.openxmlformats.org/officeDocument/2006/relationships/hyperlink" Target="https://doi.org/10.1016/j.system.2013.03.001" TargetMode="External"/><Relationship Id="rId4" Type="http://schemas.openxmlformats.org/officeDocument/2006/relationships/hyperlink" Target="https://doi.org/10.1093/elt/ccw030"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doi.org/10.1017/S0261444822000465"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40BF6C-78A8-481E-A91C-4E4543E2FF6C}"/>
              </a:ext>
            </a:extLst>
          </p:cNvPr>
          <p:cNvSpPr txBox="1"/>
          <p:nvPr/>
        </p:nvSpPr>
        <p:spPr>
          <a:xfrm>
            <a:off x="556181" y="1872039"/>
            <a:ext cx="11808644" cy="3354765"/>
          </a:xfrm>
          <a:prstGeom prst="rect">
            <a:avLst/>
          </a:prstGeom>
          <a:noFill/>
        </p:spPr>
        <p:txBody>
          <a:bodyPr wrap="square" rtlCol="0">
            <a:spAutoFit/>
          </a:bodyPr>
          <a:lstStyle/>
          <a:p>
            <a:pPr algn="ctr"/>
            <a:r>
              <a:rPr lang="en-GB" sz="3600" b="1" dirty="0"/>
              <a:t>Strengthening the Nexus Between </a:t>
            </a:r>
          </a:p>
          <a:p>
            <a:pPr algn="ctr"/>
            <a:endParaRPr lang="en-GB" sz="400" b="1" dirty="0"/>
          </a:p>
          <a:p>
            <a:pPr algn="ctr"/>
            <a:r>
              <a:rPr lang="en-GB" sz="3600" b="1" dirty="0"/>
              <a:t>English for Academic Purposes (EAP) </a:t>
            </a:r>
          </a:p>
          <a:p>
            <a:pPr algn="ctr"/>
            <a:r>
              <a:rPr lang="en-GB" sz="3200" b="1" dirty="0"/>
              <a:t>&amp; </a:t>
            </a:r>
          </a:p>
          <a:p>
            <a:pPr algn="ctr"/>
            <a:r>
              <a:rPr lang="en-GB" sz="3600" b="1" dirty="0"/>
              <a:t>Academic Literacies (Ac </a:t>
            </a:r>
            <a:r>
              <a:rPr lang="en-GB" sz="3600" b="1" dirty="0" err="1"/>
              <a:t>Lits</a:t>
            </a:r>
            <a:r>
              <a:rPr lang="en-GB" sz="3600" b="1" dirty="0"/>
              <a:t>)</a:t>
            </a:r>
          </a:p>
          <a:p>
            <a:pPr algn="ctr"/>
            <a:endParaRPr lang="en-GB" b="1" dirty="0"/>
          </a:p>
          <a:p>
            <a:pPr algn="ctr"/>
            <a:r>
              <a:rPr lang="en-GB" sz="4200" b="1" dirty="0"/>
              <a:t>A Win-Win for All Concerned?</a:t>
            </a:r>
          </a:p>
        </p:txBody>
      </p:sp>
      <p:sp>
        <p:nvSpPr>
          <p:cNvPr id="5" name="TextBox 4">
            <a:extLst>
              <a:ext uri="{FF2B5EF4-FFF2-40B4-BE49-F238E27FC236}">
                <a16:creationId xmlns:a16="http://schemas.microsoft.com/office/drawing/2014/main" id="{12E8E0ED-C33D-4FCC-BAB1-025832FAF9B3}"/>
              </a:ext>
            </a:extLst>
          </p:cNvPr>
          <p:cNvSpPr txBox="1"/>
          <p:nvPr/>
        </p:nvSpPr>
        <p:spPr>
          <a:xfrm>
            <a:off x="3443925" y="5505257"/>
            <a:ext cx="6202837" cy="954107"/>
          </a:xfrm>
          <a:prstGeom prst="rect">
            <a:avLst/>
          </a:prstGeom>
          <a:noFill/>
        </p:spPr>
        <p:txBody>
          <a:bodyPr wrap="square" rtlCol="0">
            <a:spAutoFit/>
          </a:bodyPr>
          <a:lstStyle/>
          <a:p>
            <a:pPr algn="ctr"/>
            <a:r>
              <a:rPr lang="en-GB" sz="2800" dirty="0"/>
              <a:t>Douglas Bell</a:t>
            </a:r>
          </a:p>
          <a:p>
            <a:pPr algn="ctr"/>
            <a:r>
              <a:rPr lang="en-GB" sz="2800" dirty="0">
                <a:hlinkClick r:id="rId2"/>
              </a:rPr>
              <a:t>douglas.bell@nottingham.edu.cn</a:t>
            </a:r>
            <a:r>
              <a:rPr lang="en-GB" dirty="0"/>
              <a:t> </a:t>
            </a:r>
          </a:p>
        </p:txBody>
      </p:sp>
      <p:pic>
        <p:nvPicPr>
          <p:cNvPr id="6" name="Picture 5" descr="55MVJX6XwgB.jpg">
            <a:extLst>
              <a:ext uri="{FF2B5EF4-FFF2-40B4-BE49-F238E27FC236}">
                <a16:creationId xmlns:a16="http://schemas.microsoft.com/office/drawing/2014/main" id="{0B78BAA2-639B-4CFB-8E8C-9092354B636F}"/>
              </a:ext>
            </a:extLst>
          </p:cNvPr>
          <p:cNvPicPr>
            <a:picLocks noChangeAspect="1"/>
          </p:cNvPicPr>
          <p:nvPr/>
        </p:nvPicPr>
        <p:blipFill>
          <a:blip r:embed="rId3" cstate="print"/>
          <a:stretch>
            <a:fillRect/>
          </a:stretch>
        </p:blipFill>
        <p:spPr>
          <a:xfrm>
            <a:off x="10207209" y="5052511"/>
            <a:ext cx="1490960" cy="1409538"/>
          </a:xfrm>
          <a:prstGeom prst="rect">
            <a:avLst/>
          </a:prstGeom>
        </p:spPr>
      </p:pic>
      <p:sp>
        <p:nvSpPr>
          <p:cNvPr id="7" name="Rectangle 6">
            <a:extLst>
              <a:ext uri="{FF2B5EF4-FFF2-40B4-BE49-F238E27FC236}">
                <a16:creationId xmlns:a16="http://schemas.microsoft.com/office/drawing/2014/main" id="{CF52DD72-AFE3-4B0F-BEB9-F7DD9A9285B5}"/>
              </a:ext>
            </a:extLst>
          </p:cNvPr>
          <p:cNvSpPr/>
          <p:nvPr/>
        </p:nvSpPr>
        <p:spPr>
          <a:xfrm>
            <a:off x="1486694" y="1"/>
            <a:ext cx="10703719" cy="13415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69510C5-DAD7-4772-B34F-3681B5A35C1A}"/>
              </a:ext>
            </a:extLst>
          </p:cNvPr>
          <p:cNvSpPr/>
          <p:nvPr/>
        </p:nvSpPr>
        <p:spPr>
          <a:xfrm>
            <a:off x="-4266" y="0"/>
            <a:ext cx="1490960" cy="685958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96DF55A-88F9-4687-AFD3-CFEF091E4F37}"/>
              </a:ext>
            </a:extLst>
          </p:cNvPr>
          <p:cNvSpPr/>
          <p:nvPr/>
        </p:nvSpPr>
        <p:spPr>
          <a:xfrm>
            <a:off x="1384435" y="272108"/>
            <a:ext cx="10666686" cy="663911"/>
          </a:xfrm>
          <a:prstGeom prst="rect">
            <a:avLst/>
          </a:prstGeom>
        </p:spPr>
        <p:txBody>
          <a:bodyPr wrap="square" lIns="108850" tIns="54425" rIns="108850" bIns="54425">
            <a:spAutoFit/>
          </a:bodyPr>
          <a:lstStyle/>
          <a:p>
            <a:pPr lvl="0" algn="r" eaLnBrk="0" fontAlgn="base" hangingPunct="0">
              <a:spcBef>
                <a:spcPct val="0"/>
              </a:spcBef>
              <a:spcAft>
                <a:spcPct val="0"/>
              </a:spcAft>
            </a:pPr>
            <a:r>
              <a:rPr kumimoji="0" lang="en-GB" b="1" i="0" u="none" strike="noStrike" cap="none" normalizeH="0" baseline="0" dirty="0">
                <a:ln>
                  <a:noFill/>
                </a:ln>
                <a:effectLst/>
                <a:latin typeface="Candara" pitchFamily="34" charset="0"/>
                <a:ea typeface="宋体" pitchFamily="2" charset="-122"/>
                <a:cs typeface="Times New Roman" pitchFamily="18" charset="0"/>
              </a:rPr>
              <a:t>BALEAP Special Interest Group for Academic Literacies</a:t>
            </a:r>
          </a:p>
          <a:p>
            <a:pPr lvl="0" algn="r" eaLnBrk="0" fontAlgn="base" hangingPunct="0">
              <a:spcBef>
                <a:spcPct val="0"/>
              </a:spcBef>
              <a:spcAft>
                <a:spcPct val="0"/>
              </a:spcAft>
            </a:pPr>
            <a:r>
              <a:rPr lang="en-GB" b="1" dirty="0">
                <a:latin typeface="Candara" pitchFamily="34" charset="0"/>
                <a:ea typeface="宋体" pitchFamily="2" charset="-122"/>
                <a:cs typeface="Times New Roman" pitchFamily="18" charset="0"/>
              </a:rPr>
              <a:t>May 1, 2025</a:t>
            </a:r>
            <a:endParaRPr lang="en-GB" b="1" dirty="0"/>
          </a:p>
        </p:txBody>
      </p:sp>
    </p:spTree>
    <p:extLst>
      <p:ext uri="{BB962C8B-B14F-4D97-AF65-F5344CB8AC3E}">
        <p14:creationId xmlns:p14="http://schemas.microsoft.com/office/powerpoint/2010/main" val="2862670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65E0F6-07E1-4689-BB21-807B957E5C45}"/>
              </a:ext>
            </a:extLst>
          </p:cNvPr>
          <p:cNvSpPr/>
          <p:nvPr/>
        </p:nvSpPr>
        <p:spPr>
          <a:xfrm>
            <a:off x="0" y="0"/>
            <a:ext cx="12190413" cy="9288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4A8BEDF3-CD51-41FA-9674-AA0DF2AC3E8C}"/>
              </a:ext>
            </a:extLst>
          </p:cNvPr>
          <p:cNvSpPr>
            <a:spLocks noChangeArrowheads="1"/>
          </p:cNvSpPr>
          <p:nvPr/>
        </p:nvSpPr>
        <p:spPr bwMode="auto">
          <a:xfrm>
            <a:off x="239230" y="129423"/>
            <a:ext cx="751216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Presentation Overview</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693FF430-E566-4342-857F-21AB098B41DA}"/>
              </a:ext>
            </a:extLst>
          </p:cNvPr>
          <p:cNvSpPr>
            <a:spLocks noChangeArrowheads="1"/>
          </p:cNvSpPr>
          <p:nvPr/>
        </p:nvSpPr>
        <p:spPr bwMode="auto">
          <a:xfrm>
            <a:off x="364053" y="1351323"/>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 Bit of Personal History</a:t>
            </a:r>
            <a:endParaRPr lang="en-GB" sz="2600"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6C73F387-9D60-41D5-A50A-24CFB0DA0C11}"/>
              </a:ext>
            </a:extLst>
          </p:cNvPr>
          <p:cNvSpPr>
            <a:spLocks noChangeArrowheads="1"/>
          </p:cNvSpPr>
          <p:nvPr/>
        </p:nvSpPr>
        <p:spPr bwMode="auto">
          <a:xfrm>
            <a:off x="331000" y="2664262"/>
            <a:ext cx="11135861"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 Contemporary SWOT Analysis</a:t>
            </a:r>
            <a:endParaRPr lang="en-GB" sz="2600" dirty="0">
              <a:latin typeface="Constantia" pitchFamily="18" charset="0"/>
              <a:cs typeface="Arial" pitchFamily="34" charset="0"/>
            </a:endParaRPr>
          </a:p>
        </p:txBody>
      </p:sp>
      <p:sp>
        <p:nvSpPr>
          <p:cNvPr id="6" name="Rectangle 1">
            <a:extLst>
              <a:ext uri="{FF2B5EF4-FFF2-40B4-BE49-F238E27FC236}">
                <a16:creationId xmlns:a16="http://schemas.microsoft.com/office/drawing/2014/main" id="{32D60189-EB9E-4C01-BE94-2774F5299FB5}"/>
              </a:ext>
            </a:extLst>
          </p:cNvPr>
          <p:cNvSpPr>
            <a:spLocks noChangeArrowheads="1"/>
          </p:cNvSpPr>
          <p:nvPr/>
        </p:nvSpPr>
        <p:spPr bwMode="auto">
          <a:xfrm>
            <a:off x="343505" y="4580337"/>
            <a:ext cx="10509898"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How the Nexus Might be Strengthened</a:t>
            </a:r>
            <a:endParaRPr lang="en-GB" sz="2600" dirty="0">
              <a:latin typeface="Constantia" pitchFamily="18" charset="0"/>
              <a:cs typeface="Arial" pitchFamily="34" charset="0"/>
            </a:endParaRPr>
          </a:p>
        </p:txBody>
      </p:sp>
      <p:sp>
        <p:nvSpPr>
          <p:cNvPr id="7" name="Rectangle 1">
            <a:extLst>
              <a:ext uri="{FF2B5EF4-FFF2-40B4-BE49-F238E27FC236}">
                <a16:creationId xmlns:a16="http://schemas.microsoft.com/office/drawing/2014/main" id="{07B7DF7A-D2E8-40B0-8812-1B3A10DCE249}"/>
              </a:ext>
            </a:extLst>
          </p:cNvPr>
          <p:cNvSpPr>
            <a:spLocks noChangeArrowheads="1"/>
          </p:cNvSpPr>
          <p:nvPr/>
        </p:nvSpPr>
        <p:spPr bwMode="auto">
          <a:xfrm>
            <a:off x="315917" y="3288946"/>
            <a:ext cx="1023683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Why the Nexus Needs to be Strengthened</a:t>
            </a:r>
            <a:endParaRPr lang="en-GB" sz="2600" dirty="0">
              <a:latin typeface="Constantia" pitchFamily="18" charset="0"/>
              <a:cs typeface="Arial" pitchFamily="34" charset="0"/>
            </a:endParaRPr>
          </a:p>
        </p:txBody>
      </p:sp>
      <p:sp>
        <p:nvSpPr>
          <p:cNvPr id="8" name="Rectangle 1">
            <a:extLst>
              <a:ext uri="{FF2B5EF4-FFF2-40B4-BE49-F238E27FC236}">
                <a16:creationId xmlns:a16="http://schemas.microsoft.com/office/drawing/2014/main" id="{068F133D-1292-4E50-B458-89A333383D0C}"/>
              </a:ext>
            </a:extLst>
          </p:cNvPr>
          <p:cNvSpPr>
            <a:spLocks noChangeArrowheads="1"/>
          </p:cNvSpPr>
          <p:nvPr/>
        </p:nvSpPr>
        <p:spPr bwMode="auto">
          <a:xfrm>
            <a:off x="343505" y="1990409"/>
            <a:ext cx="1125959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Some Definitions &amp; Historical Contexts</a:t>
            </a:r>
            <a:endParaRPr lang="en-GB" sz="2600" dirty="0">
              <a:latin typeface="Constantia" pitchFamily="18" charset="0"/>
              <a:cs typeface="Arial" pitchFamily="34" charset="0"/>
            </a:endParaRPr>
          </a:p>
        </p:txBody>
      </p:sp>
      <p:sp>
        <p:nvSpPr>
          <p:cNvPr id="9" name="Rectangle 1">
            <a:extLst>
              <a:ext uri="{FF2B5EF4-FFF2-40B4-BE49-F238E27FC236}">
                <a16:creationId xmlns:a16="http://schemas.microsoft.com/office/drawing/2014/main" id="{5B96BEBE-16AF-4D8E-BC0A-9652476AA7B0}"/>
              </a:ext>
            </a:extLst>
          </p:cNvPr>
          <p:cNvSpPr>
            <a:spLocks noChangeArrowheads="1"/>
          </p:cNvSpPr>
          <p:nvPr/>
        </p:nvSpPr>
        <p:spPr bwMode="auto">
          <a:xfrm>
            <a:off x="324482" y="5182565"/>
            <a:ext cx="1023683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Some Closing Thoughts, Comments &amp; Caveats</a:t>
            </a:r>
            <a:endParaRPr lang="en-GB" sz="2600" dirty="0">
              <a:latin typeface="Constantia" pitchFamily="18" charset="0"/>
              <a:cs typeface="Arial" pitchFamily="34" charset="0"/>
            </a:endParaRPr>
          </a:p>
        </p:txBody>
      </p:sp>
      <p:sp>
        <p:nvSpPr>
          <p:cNvPr id="10" name="Rectangle 1">
            <a:extLst>
              <a:ext uri="{FF2B5EF4-FFF2-40B4-BE49-F238E27FC236}">
                <a16:creationId xmlns:a16="http://schemas.microsoft.com/office/drawing/2014/main" id="{F3FFF19B-F0C1-490B-A130-068F0EC78ED0}"/>
              </a:ext>
            </a:extLst>
          </p:cNvPr>
          <p:cNvSpPr>
            <a:spLocks noChangeArrowheads="1"/>
          </p:cNvSpPr>
          <p:nvPr/>
        </p:nvSpPr>
        <p:spPr bwMode="auto">
          <a:xfrm>
            <a:off x="324482" y="3904579"/>
            <a:ext cx="1023683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Current Models for EAP/Ac </a:t>
            </a:r>
            <a:r>
              <a:rPr lang="en-GB" sz="2600" dirty="0" err="1">
                <a:latin typeface="Constantia" pitchFamily="18" charset="0"/>
                <a:ea typeface="宋体" pitchFamily="2" charset="-122"/>
                <a:cs typeface="Times New Roman" pitchFamily="18" charset="0"/>
              </a:rPr>
              <a:t>Lits</a:t>
            </a:r>
            <a:r>
              <a:rPr lang="en-GB" sz="2600" dirty="0">
                <a:latin typeface="Constantia" pitchFamily="18" charset="0"/>
                <a:ea typeface="宋体" pitchFamily="2" charset="-122"/>
                <a:cs typeface="Times New Roman" pitchFamily="18" charset="0"/>
              </a:rPr>
              <a:t> Provision</a:t>
            </a:r>
            <a:endParaRPr lang="en-GB" sz="2600" dirty="0">
              <a:latin typeface="Constantia" pitchFamily="18" charset="0"/>
              <a:cs typeface="Arial" pitchFamily="34" charset="0"/>
            </a:endParaRPr>
          </a:p>
        </p:txBody>
      </p:sp>
    </p:spTree>
    <p:extLst>
      <p:ext uri="{BB962C8B-B14F-4D97-AF65-F5344CB8AC3E}">
        <p14:creationId xmlns:p14="http://schemas.microsoft.com/office/powerpoint/2010/main" val="280620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802F99-FC5D-4633-A121-A3E26B67FA6B}"/>
              </a:ext>
            </a:extLst>
          </p:cNvPr>
          <p:cNvSpPr/>
          <p:nvPr/>
        </p:nvSpPr>
        <p:spPr>
          <a:xfrm>
            <a:off x="0" y="0"/>
            <a:ext cx="12190413" cy="92888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234AE32F-51FD-4451-B3BE-0FD0C8291E79}"/>
              </a:ext>
            </a:extLst>
          </p:cNvPr>
          <p:cNvSpPr>
            <a:spLocks noChangeArrowheads="1"/>
          </p:cNvSpPr>
          <p:nvPr/>
        </p:nvSpPr>
        <p:spPr bwMode="auto">
          <a:xfrm>
            <a:off x="239230" y="129423"/>
            <a:ext cx="751216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A Bit of Personal History</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2D4420C7-038C-432E-9B78-D5D27928350F}"/>
              </a:ext>
            </a:extLst>
          </p:cNvPr>
          <p:cNvSpPr>
            <a:spLocks noChangeArrowheads="1"/>
          </p:cNvSpPr>
          <p:nvPr/>
        </p:nvSpPr>
        <p:spPr bwMode="auto">
          <a:xfrm>
            <a:off x="211682" y="1163183"/>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dirty="0">
                <a:latin typeface="Constantia" pitchFamily="18" charset="0"/>
                <a:ea typeface="宋体" pitchFamily="2" charset="-122"/>
                <a:cs typeface="Times New Roman" pitchFamily="18" charset="0"/>
              </a:rPr>
              <a:t>A quarter century+ of international involvement in EAP:</a:t>
            </a:r>
            <a:endParaRPr lang="en-GB" sz="2400"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D5DFC5F0-2362-48C1-8444-05FC4970E43B}"/>
              </a:ext>
            </a:extLst>
          </p:cNvPr>
          <p:cNvSpPr>
            <a:spLocks noChangeArrowheads="1"/>
          </p:cNvSpPr>
          <p:nvPr/>
        </p:nvSpPr>
        <p:spPr bwMode="auto">
          <a:xfrm>
            <a:off x="1155198" y="1704312"/>
            <a:ext cx="10596875" cy="207968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latin typeface="Constantia" pitchFamily="18" charset="0"/>
                <a:ea typeface="宋体" pitchFamily="2" charset="-122"/>
                <a:cs typeface="Times New Roman" pitchFamily="18" charset="0"/>
              </a:rPr>
              <a:t>-  Turkey </a:t>
            </a:r>
            <a:r>
              <a:rPr lang="en-GB" sz="2000" dirty="0">
                <a:latin typeface="Constantia" pitchFamily="18" charset="0"/>
                <a:ea typeface="宋体" pitchFamily="2" charset="-122"/>
                <a:cs typeface="Times New Roman" pitchFamily="18" charset="0"/>
              </a:rPr>
              <a:t>(1998-2000) </a:t>
            </a:r>
            <a:r>
              <a:rPr lang="en-GB" dirty="0">
                <a:latin typeface="Constantia" pitchFamily="18" charset="0"/>
                <a:ea typeface="宋体" pitchFamily="2" charset="-122"/>
                <a:cs typeface="Times New Roman" pitchFamily="18" charset="0"/>
              </a:rPr>
              <a:t>[</a:t>
            </a:r>
            <a:r>
              <a:rPr lang="en-GB" dirty="0" err="1">
                <a:latin typeface="Constantia" pitchFamily="18" charset="0"/>
                <a:ea typeface="宋体" pitchFamily="2" charset="-122"/>
                <a:cs typeface="Times New Roman" pitchFamily="18" charset="0"/>
              </a:rPr>
              <a:t>Bilkent</a:t>
            </a:r>
            <a:r>
              <a:rPr lang="en-GB" dirty="0">
                <a:latin typeface="Constantia" pitchFamily="18" charset="0"/>
                <a:ea typeface="宋体" pitchFamily="2" charset="-122"/>
                <a:cs typeface="Times New Roman" pitchFamily="18" charset="0"/>
              </a:rPr>
              <a:t> University]</a:t>
            </a:r>
          </a:p>
          <a:p>
            <a:pPr fontAlgn="base">
              <a:spcBef>
                <a:spcPct val="0"/>
              </a:spcBef>
              <a:spcAft>
                <a:spcPct val="0"/>
              </a:spcAft>
            </a:pPr>
            <a:r>
              <a:rPr lang="en-GB" sz="2200" dirty="0">
                <a:latin typeface="Constantia" pitchFamily="18" charset="0"/>
                <a:ea typeface="宋体" pitchFamily="2" charset="-122"/>
                <a:cs typeface="Times New Roman" pitchFamily="18" charset="0"/>
              </a:rPr>
              <a:t>-  UK </a:t>
            </a:r>
            <a:r>
              <a:rPr lang="en-GB" sz="2000" dirty="0">
                <a:latin typeface="Constantia" pitchFamily="18" charset="0"/>
                <a:ea typeface="宋体" pitchFamily="2" charset="-122"/>
                <a:cs typeface="Times New Roman" pitchFamily="18" charset="0"/>
              </a:rPr>
              <a:t>(2000-2009) </a:t>
            </a:r>
            <a:r>
              <a:rPr lang="en-GB" dirty="0">
                <a:latin typeface="Constantia" pitchFamily="18" charset="0"/>
                <a:ea typeface="宋体" pitchFamily="2" charset="-122"/>
                <a:cs typeface="Times New Roman" pitchFamily="18" charset="0"/>
              </a:rPr>
              <a:t>[University of Central Lancashire; Salford University; Plymouth University; Nottingham Trent University (NTIC);  University of Aberdeen]</a:t>
            </a:r>
          </a:p>
          <a:p>
            <a:pPr fontAlgn="base">
              <a:spcBef>
                <a:spcPct val="0"/>
              </a:spcBef>
              <a:spcAft>
                <a:spcPct val="0"/>
              </a:spcAft>
            </a:pPr>
            <a:r>
              <a:rPr lang="en-GB" sz="2200" dirty="0">
                <a:latin typeface="Constantia" pitchFamily="18" charset="0"/>
                <a:ea typeface="宋体" pitchFamily="2" charset="-122"/>
                <a:cs typeface="Times New Roman" pitchFamily="18" charset="0"/>
              </a:rPr>
              <a:t>-  China </a:t>
            </a:r>
            <a:r>
              <a:rPr lang="en-GB" sz="2000" dirty="0">
                <a:latin typeface="Constantia" pitchFamily="18" charset="0"/>
                <a:ea typeface="宋体" pitchFamily="2" charset="-122"/>
                <a:cs typeface="Times New Roman" pitchFamily="18" charset="0"/>
              </a:rPr>
              <a:t>(2009-2015) </a:t>
            </a:r>
            <a:r>
              <a:rPr lang="en-GB" dirty="0">
                <a:latin typeface="Constantia" pitchFamily="18" charset="0"/>
                <a:ea typeface="宋体" pitchFamily="2" charset="-122"/>
                <a:cs typeface="Times New Roman" pitchFamily="18" charset="0"/>
              </a:rPr>
              <a:t>[University of Nottingham Ningbo China; </a:t>
            </a:r>
            <a:r>
              <a:rPr lang="en-GB" dirty="0" err="1">
                <a:latin typeface="Constantia" pitchFamily="18" charset="0"/>
                <a:ea typeface="宋体" pitchFamily="2" charset="-122"/>
                <a:cs typeface="Times New Roman" pitchFamily="18" charset="0"/>
              </a:rPr>
              <a:t>UoN</a:t>
            </a:r>
            <a:r>
              <a:rPr lang="en-GB" dirty="0">
                <a:latin typeface="Constantia" pitchFamily="18" charset="0"/>
                <a:ea typeface="宋体" pitchFamily="2" charset="-122"/>
                <a:cs typeface="Times New Roman" pitchFamily="18" charset="0"/>
              </a:rPr>
              <a:t>; UNMC]</a:t>
            </a:r>
          </a:p>
          <a:p>
            <a:pPr fontAlgn="base">
              <a:spcBef>
                <a:spcPct val="0"/>
              </a:spcBef>
              <a:spcAft>
                <a:spcPct val="0"/>
              </a:spcAft>
            </a:pPr>
            <a:r>
              <a:rPr lang="en-GB" sz="2200" dirty="0">
                <a:latin typeface="Constantia" pitchFamily="18" charset="0"/>
                <a:ea typeface="宋体" pitchFamily="2" charset="-122"/>
                <a:cs typeface="Times New Roman" pitchFamily="18" charset="0"/>
              </a:rPr>
              <a:t>-  Australia </a:t>
            </a:r>
            <a:r>
              <a:rPr lang="en-GB" sz="2000" dirty="0">
                <a:latin typeface="Constantia" pitchFamily="18" charset="0"/>
                <a:ea typeface="宋体" pitchFamily="2" charset="-122"/>
                <a:cs typeface="Times New Roman" pitchFamily="18" charset="0"/>
              </a:rPr>
              <a:t>(2015-2017) </a:t>
            </a:r>
            <a:r>
              <a:rPr lang="en-GB" dirty="0">
                <a:latin typeface="Constantia" pitchFamily="18" charset="0"/>
                <a:ea typeface="宋体" pitchFamily="2" charset="-122"/>
                <a:cs typeface="Times New Roman" pitchFamily="18" charset="0"/>
              </a:rPr>
              <a:t>[Charles Darwin University]</a:t>
            </a:r>
          </a:p>
          <a:p>
            <a:pPr fontAlgn="base">
              <a:spcBef>
                <a:spcPct val="0"/>
              </a:spcBef>
              <a:spcAft>
                <a:spcPct val="0"/>
              </a:spcAft>
            </a:pPr>
            <a:r>
              <a:rPr lang="en-GB" sz="2200" dirty="0">
                <a:latin typeface="Constantia" pitchFamily="18" charset="0"/>
                <a:ea typeface="宋体" pitchFamily="2" charset="-122"/>
                <a:cs typeface="Times New Roman" pitchFamily="18" charset="0"/>
              </a:rPr>
              <a:t>-  China </a:t>
            </a:r>
            <a:r>
              <a:rPr lang="en-GB" sz="2000" dirty="0">
                <a:latin typeface="Constantia" pitchFamily="18" charset="0"/>
                <a:ea typeface="宋体" pitchFamily="2" charset="-122"/>
                <a:cs typeface="Times New Roman" pitchFamily="18" charset="0"/>
              </a:rPr>
              <a:t>(2017~ </a:t>
            </a:r>
            <a:r>
              <a:rPr lang="en-GB" dirty="0">
                <a:latin typeface="Constantia" pitchFamily="18" charset="0"/>
                <a:ea typeface="宋体" pitchFamily="2" charset="-122"/>
                <a:cs typeface="Times New Roman" pitchFamily="18" charset="0"/>
              </a:rPr>
              <a:t>[University of Nottingham Ningbo China; </a:t>
            </a:r>
            <a:r>
              <a:rPr lang="en-GB" dirty="0" err="1">
                <a:latin typeface="Constantia" pitchFamily="18" charset="0"/>
                <a:ea typeface="宋体" pitchFamily="2" charset="-122"/>
                <a:cs typeface="Times New Roman" pitchFamily="18" charset="0"/>
              </a:rPr>
              <a:t>UoN</a:t>
            </a:r>
            <a:r>
              <a:rPr lang="en-GB" dirty="0">
                <a:latin typeface="Constantia" pitchFamily="18" charset="0"/>
                <a:ea typeface="宋体" pitchFamily="2" charset="-122"/>
                <a:cs typeface="Times New Roman" pitchFamily="18" charset="0"/>
              </a:rPr>
              <a:t>; UNMC]</a:t>
            </a:r>
            <a:endParaRPr lang="en-GB" dirty="0">
              <a:latin typeface="Constantia" pitchFamily="18" charset="0"/>
              <a:cs typeface="Arial" pitchFamily="34" charset="0"/>
            </a:endParaRPr>
          </a:p>
        </p:txBody>
      </p:sp>
      <p:sp>
        <p:nvSpPr>
          <p:cNvPr id="6" name="Rectangle 1">
            <a:extLst>
              <a:ext uri="{FF2B5EF4-FFF2-40B4-BE49-F238E27FC236}">
                <a16:creationId xmlns:a16="http://schemas.microsoft.com/office/drawing/2014/main" id="{DE264E13-2FB6-4500-B1A1-934555AABA81}"/>
              </a:ext>
            </a:extLst>
          </p:cNvPr>
          <p:cNvSpPr>
            <a:spLocks noChangeArrowheads="1"/>
          </p:cNvSpPr>
          <p:nvPr/>
        </p:nvSpPr>
        <p:spPr bwMode="auto">
          <a:xfrm>
            <a:off x="218719" y="3791765"/>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dirty="0" err="1">
                <a:latin typeface="Constantia" pitchFamily="18" charset="0"/>
                <a:ea typeface="宋体" pitchFamily="2" charset="-122"/>
                <a:cs typeface="Times New Roman" pitchFamily="18" charset="0"/>
              </a:rPr>
              <a:t>PgC</a:t>
            </a:r>
            <a:r>
              <a:rPr lang="en-GB" sz="2400" dirty="0">
                <a:latin typeface="Constantia" pitchFamily="18" charset="0"/>
                <a:ea typeface="宋体" pitchFamily="2" charset="-122"/>
                <a:cs typeface="Times New Roman" pitchFamily="18" charset="0"/>
              </a:rPr>
              <a:t> TEAP </a:t>
            </a:r>
            <a:r>
              <a:rPr lang="en-GB" sz="2000" dirty="0">
                <a:latin typeface="Constantia" pitchFamily="18" charset="0"/>
                <a:ea typeface="宋体" pitchFamily="2" charset="-122"/>
                <a:cs typeface="Times New Roman" pitchFamily="18" charset="0"/>
              </a:rPr>
              <a:t>(2004)</a:t>
            </a:r>
            <a:r>
              <a:rPr lang="en-GB" sz="2200" dirty="0">
                <a:latin typeface="Constantia" pitchFamily="18" charset="0"/>
                <a:ea typeface="宋体" pitchFamily="2" charset="-122"/>
                <a:cs typeface="Times New Roman" pitchFamily="18" charset="0"/>
              </a:rPr>
              <a:t>  ……  </a:t>
            </a:r>
            <a:r>
              <a:rPr lang="en-GB" sz="2400" dirty="0">
                <a:latin typeface="Constantia" pitchFamily="18" charset="0"/>
                <a:ea typeface="宋体" pitchFamily="2" charset="-122"/>
                <a:cs typeface="Times New Roman" pitchFamily="18" charset="0"/>
              </a:rPr>
              <a:t>BALEAP Competency Framework </a:t>
            </a:r>
            <a:r>
              <a:rPr lang="en-GB" sz="2000" dirty="0">
                <a:latin typeface="Constantia" pitchFamily="18" charset="0"/>
                <a:ea typeface="宋体" pitchFamily="2" charset="-122"/>
                <a:cs typeface="Times New Roman" pitchFamily="18" charset="0"/>
              </a:rPr>
              <a:t>(2006)</a:t>
            </a:r>
            <a:endParaRPr lang="en-GB" sz="2000" dirty="0">
              <a:latin typeface="Constantia" pitchFamily="18" charset="0"/>
              <a:cs typeface="Arial" pitchFamily="34" charset="0"/>
            </a:endParaRPr>
          </a:p>
        </p:txBody>
      </p:sp>
      <p:sp>
        <p:nvSpPr>
          <p:cNvPr id="7" name="Rectangle 1">
            <a:extLst>
              <a:ext uri="{FF2B5EF4-FFF2-40B4-BE49-F238E27FC236}">
                <a16:creationId xmlns:a16="http://schemas.microsoft.com/office/drawing/2014/main" id="{8CCB654A-23E3-4AAE-BB62-8B223EB83267}"/>
              </a:ext>
            </a:extLst>
          </p:cNvPr>
          <p:cNvSpPr>
            <a:spLocks noChangeArrowheads="1"/>
          </p:cNvSpPr>
          <p:nvPr/>
        </p:nvSpPr>
        <p:spPr bwMode="auto">
          <a:xfrm>
            <a:off x="218719" y="4429045"/>
            <a:ext cx="11779946"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dirty="0">
                <a:latin typeface="Constantia" pitchFamily="18" charset="0"/>
                <a:ea typeface="宋体" pitchFamily="2" charset="-122"/>
                <a:cs typeface="Times New Roman" pitchFamily="18" charset="0"/>
              </a:rPr>
              <a:t>PhD</a:t>
            </a:r>
            <a:r>
              <a:rPr lang="en-GB" sz="2600" dirty="0">
                <a:latin typeface="Constantia" pitchFamily="18" charset="0"/>
                <a:ea typeface="宋体" pitchFamily="2" charset="-122"/>
                <a:cs typeface="Times New Roman" pitchFamily="18" charset="0"/>
              </a:rPr>
              <a:t> </a:t>
            </a:r>
            <a:r>
              <a:rPr lang="en-GB" sz="2000" dirty="0">
                <a:latin typeface="Constantia" pitchFamily="18" charset="0"/>
                <a:ea typeface="宋体" pitchFamily="2" charset="-122"/>
                <a:cs typeface="Times New Roman" pitchFamily="18" charset="0"/>
              </a:rPr>
              <a:t>(2012-2016)</a:t>
            </a:r>
            <a:r>
              <a:rPr lang="en-GB" sz="2200" dirty="0">
                <a:latin typeface="Constantia" pitchFamily="18" charset="0"/>
                <a:ea typeface="宋体" pitchFamily="2" charset="-122"/>
                <a:cs typeface="Times New Roman" pitchFamily="18" charset="0"/>
              </a:rPr>
              <a:t> </a:t>
            </a:r>
            <a:r>
              <a:rPr lang="en-GB" dirty="0">
                <a:latin typeface="Constantia" pitchFamily="18" charset="0"/>
                <a:ea typeface="宋体" pitchFamily="2" charset="-122"/>
                <a:cs typeface="Times New Roman" pitchFamily="18" charset="0"/>
              </a:rPr>
              <a:t>[‘Practitioners, Pedagogies &amp; Professionalism in English for Academic Purposes 	(EAP): The Development of a Contested Field’]</a:t>
            </a:r>
            <a:endParaRPr lang="en-GB" dirty="0">
              <a:latin typeface="Constantia" pitchFamily="18" charset="0"/>
              <a:cs typeface="Arial" pitchFamily="34" charset="0"/>
            </a:endParaRPr>
          </a:p>
        </p:txBody>
      </p:sp>
      <p:sp>
        <p:nvSpPr>
          <p:cNvPr id="9" name="Rectangle 1">
            <a:extLst>
              <a:ext uri="{FF2B5EF4-FFF2-40B4-BE49-F238E27FC236}">
                <a16:creationId xmlns:a16="http://schemas.microsoft.com/office/drawing/2014/main" id="{AE4362DA-2BF6-4E87-B6F7-25343E11314E}"/>
              </a:ext>
            </a:extLst>
          </p:cNvPr>
          <p:cNvSpPr>
            <a:spLocks noChangeArrowheads="1"/>
          </p:cNvSpPr>
          <p:nvPr/>
        </p:nvSpPr>
        <p:spPr bwMode="auto">
          <a:xfrm>
            <a:off x="201522" y="5286796"/>
            <a:ext cx="11779946"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dirty="0">
                <a:latin typeface="Constantia" pitchFamily="18" charset="0"/>
                <a:ea typeface="宋体" pitchFamily="2" charset="-122"/>
                <a:cs typeface="Times New Roman" pitchFamily="18" charset="0"/>
              </a:rPr>
              <a:t>Recent book </a:t>
            </a:r>
            <a:r>
              <a:rPr lang="en-GB" sz="2000" dirty="0">
                <a:latin typeface="Constantia" pitchFamily="18" charset="0"/>
                <a:ea typeface="宋体" pitchFamily="2" charset="-122"/>
                <a:cs typeface="Times New Roman" pitchFamily="18" charset="0"/>
              </a:rPr>
              <a:t>(2024) </a:t>
            </a:r>
            <a:r>
              <a:rPr lang="en-GB" dirty="0">
                <a:latin typeface="Constantia" pitchFamily="18" charset="0"/>
                <a:ea typeface="宋体" pitchFamily="2" charset="-122"/>
                <a:cs typeface="Times New Roman" pitchFamily="18" charset="0"/>
              </a:rPr>
              <a:t>[‘English for Academic Purposes: Perspectives on the Past, Present and Future’]</a:t>
            </a:r>
            <a:endParaRPr lang="en-GB" dirty="0">
              <a:latin typeface="Constantia" pitchFamily="18" charset="0"/>
              <a:cs typeface="Arial" pitchFamily="34" charset="0"/>
            </a:endParaRPr>
          </a:p>
        </p:txBody>
      </p:sp>
      <p:sp>
        <p:nvSpPr>
          <p:cNvPr id="10" name="Rectangle 1">
            <a:extLst>
              <a:ext uri="{FF2B5EF4-FFF2-40B4-BE49-F238E27FC236}">
                <a16:creationId xmlns:a16="http://schemas.microsoft.com/office/drawing/2014/main" id="{E55CCE6F-B24C-4541-A725-4B5937B442BE}"/>
              </a:ext>
            </a:extLst>
          </p:cNvPr>
          <p:cNvSpPr>
            <a:spLocks noChangeArrowheads="1"/>
          </p:cNvSpPr>
          <p:nvPr/>
        </p:nvSpPr>
        <p:spPr bwMode="auto">
          <a:xfrm>
            <a:off x="205233" y="5837322"/>
            <a:ext cx="11779946"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dirty="0">
                <a:latin typeface="Constantia" pitchFamily="18" charset="0"/>
                <a:ea typeface="宋体" pitchFamily="2" charset="-122"/>
                <a:cs typeface="Times New Roman" pitchFamily="18" charset="0"/>
              </a:rPr>
              <a:t>Recent article </a:t>
            </a:r>
            <a:r>
              <a:rPr lang="en-GB" sz="2000" dirty="0">
                <a:latin typeface="Constantia" pitchFamily="18" charset="0"/>
                <a:ea typeface="宋体" pitchFamily="2" charset="-122"/>
                <a:cs typeface="Times New Roman" pitchFamily="18" charset="0"/>
              </a:rPr>
              <a:t>(2025) </a:t>
            </a:r>
            <a:r>
              <a:rPr lang="en-GB" dirty="0">
                <a:latin typeface="Constantia" pitchFamily="18" charset="0"/>
                <a:ea typeface="宋体" pitchFamily="2" charset="-122"/>
                <a:cs typeface="Times New Roman" pitchFamily="18" charset="0"/>
              </a:rPr>
              <a:t>[‘Bright or Gloomy? Some Speculations on the Future of EAP’]</a:t>
            </a:r>
            <a:endParaRPr lang="en-GB" dirty="0">
              <a:latin typeface="Constantia" pitchFamily="18" charset="0"/>
              <a:cs typeface="Arial" pitchFamily="34" charset="0"/>
            </a:endParaRPr>
          </a:p>
        </p:txBody>
      </p:sp>
    </p:spTree>
    <p:extLst>
      <p:ext uri="{BB962C8B-B14F-4D97-AF65-F5344CB8AC3E}">
        <p14:creationId xmlns:p14="http://schemas.microsoft.com/office/powerpoint/2010/main" val="415716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C7E37A-8947-4496-8DF4-DF42A4F0032A}"/>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5CD837D7-4C72-4C71-ABD2-834284B04212}"/>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168386A2-5532-49CF-938B-6A07CFBFCDFA}"/>
              </a:ext>
            </a:extLst>
          </p:cNvPr>
          <p:cNvSpPr>
            <a:spLocks noChangeArrowheads="1"/>
          </p:cNvSpPr>
          <p:nvPr/>
        </p:nvSpPr>
        <p:spPr bwMode="auto">
          <a:xfrm>
            <a:off x="240075" y="1247559"/>
            <a:ext cx="11159442" cy="131024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Emerged in the 1960s/early 1970s and was </a:t>
            </a:r>
            <a:r>
              <a:rPr lang="en-GB" sz="2600" i="1" dirty="0">
                <a:latin typeface="Constantia" pitchFamily="18" charset="0"/>
                <a:ea typeface="宋体" pitchFamily="2" charset="-122"/>
                <a:cs typeface="Times New Roman" pitchFamily="18" charset="0"/>
              </a:rPr>
              <a:t>originally</a:t>
            </a:r>
            <a:r>
              <a:rPr lang="en-GB" sz="2600" dirty="0">
                <a:latin typeface="Constantia" pitchFamily="18" charset="0"/>
                <a:ea typeface="宋体" pitchFamily="2" charset="-122"/>
                <a:cs typeface="Times New Roman" pitchFamily="18" charset="0"/>
              </a:rPr>
              <a:t> conceived as a 	response to meeting the needs of international students studying in 	the UK</a:t>
            </a:r>
            <a:endParaRPr lang="en-GB" sz="2000" dirty="0">
              <a:latin typeface="Constantia" pitchFamily="18" charset="0"/>
              <a:cs typeface="Arial" pitchFamily="34" charset="0"/>
            </a:endParaRPr>
          </a:p>
        </p:txBody>
      </p:sp>
      <p:sp>
        <p:nvSpPr>
          <p:cNvPr id="20" name="Rectangle 19">
            <a:extLst>
              <a:ext uri="{FF2B5EF4-FFF2-40B4-BE49-F238E27FC236}">
                <a16:creationId xmlns:a16="http://schemas.microsoft.com/office/drawing/2014/main" id="{4747CB18-2004-47AB-84B1-CF80A70732FC}"/>
              </a:ext>
            </a:extLst>
          </p:cNvPr>
          <p:cNvSpPr/>
          <p:nvPr/>
        </p:nvSpPr>
        <p:spPr>
          <a:xfrm>
            <a:off x="1188717" y="3649141"/>
            <a:ext cx="10129520" cy="800219"/>
          </a:xfrm>
          <a:prstGeom prst="rect">
            <a:avLst/>
          </a:prstGeom>
        </p:spPr>
        <p:txBody>
          <a:bodyPr wrap="square">
            <a:spAutoFit/>
          </a:bodyPr>
          <a:lstStyle/>
          <a:p>
            <a:r>
              <a:rPr lang="en-GB" sz="2300" dirty="0"/>
              <a:t>1962:  </a:t>
            </a:r>
            <a:r>
              <a:rPr lang="en-GB" sz="2300" b="1" dirty="0"/>
              <a:t>Support for overseas students formalised at Birmingham University, UK (Vera Adamson)</a:t>
            </a:r>
          </a:p>
        </p:txBody>
      </p:sp>
      <p:sp>
        <p:nvSpPr>
          <p:cNvPr id="21" name="Rectangle 20">
            <a:extLst>
              <a:ext uri="{FF2B5EF4-FFF2-40B4-BE49-F238E27FC236}">
                <a16:creationId xmlns:a16="http://schemas.microsoft.com/office/drawing/2014/main" id="{C5E7D28B-F84A-4647-A48F-D0E8CA78FA4F}"/>
              </a:ext>
            </a:extLst>
          </p:cNvPr>
          <p:cNvSpPr/>
          <p:nvPr/>
        </p:nvSpPr>
        <p:spPr>
          <a:xfrm>
            <a:off x="1188717" y="2771021"/>
            <a:ext cx="9852681" cy="800219"/>
          </a:xfrm>
          <a:prstGeom prst="rect">
            <a:avLst/>
          </a:prstGeom>
        </p:spPr>
        <p:txBody>
          <a:bodyPr wrap="square">
            <a:spAutoFit/>
          </a:bodyPr>
          <a:lstStyle/>
          <a:p>
            <a:r>
              <a:rPr lang="en-GB" sz="2300" dirty="0"/>
              <a:t>Pre-1962: </a:t>
            </a:r>
            <a:r>
              <a:rPr lang="en-GB" sz="2300" b="1" dirty="0"/>
              <a:t>ad hoc, piecemeal support for overseas students at various UK universities and HE institutions</a:t>
            </a:r>
          </a:p>
        </p:txBody>
      </p:sp>
      <p:sp>
        <p:nvSpPr>
          <p:cNvPr id="22" name="Rectangle 21">
            <a:extLst>
              <a:ext uri="{FF2B5EF4-FFF2-40B4-BE49-F238E27FC236}">
                <a16:creationId xmlns:a16="http://schemas.microsoft.com/office/drawing/2014/main" id="{8153B867-6B93-412B-B436-AB64898F1345}"/>
              </a:ext>
            </a:extLst>
          </p:cNvPr>
          <p:cNvSpPr/>
          <p:nvPr/>
        </p:nvSpPr>
        <p:spPr>
          <a:xfrm>
            <a:off x="1188718" y="4561693"/>
            <a:ext cx="10129519" cy="800219"/>
          </a:xfrm>
          <a:prstGeom prst="rect">
            <a:avLst/>
          </a:prstGeom>
        </p:spPr>
        <p:txBody>
          <a:bodyPr wrap="square">
            <a:spAutoFit/>
          </a:bodyPr>
          <a:lstStyle/>
          <a:p>
            <a:r>
              <a:rPr lang="en-GB" sz="2300" dirty="0"/>
              <a:t>1972: </a:t>
            </a:r>
            <a:r>
              <a:rPr lang="en-GB" sz="2300" b="1" dirty="0"/>
              <a:t>Various EAP work undertaken at Manchester University, UK  (Bob Jordan &amp; Ken James) and Newcastle University, UK (Ron Mackay)</a:t>
            </a:r>
          </a:p>
        </p:txBody>
      </p:sp>
      <p:sp>
        <p:nvSpPr>
          <p:cNvPr id="24" name="Rectangle 23">
            <a:extLst>
              <a:ext uri="{FF2B5EF4-FFF2-40B4-BE49-F238E27FC236}">
                <a16:creationId xmlns:a16="http://schemas.microsoft.com/office/drawing/2014/main" id="{BC70ACD5-7994-4288-B435-0144E30C0B67}"/>
              </a:ext>
            </a:extLst>
          </p:cNvPr>
          <p:cNvSpPr/>
          <p:nvPr/>
        </p:nvSpPr>
        <p:spPr>
          <a:xfrm>
            <a:off x="1188718" y="5423155"/>
            <a:ext cx="10739122" cy="800219"/>
          </a:xfrm>
          <a:prstGeom prst="rect">
            <a:avLst/>
          </a:prstGeom>
        </p:spPr>
        <p:txBody>
          <a:bodyPr wrap="square">
            <a:spAutoFit/>
          </a:bodyPr>
          <a:lstStyle/>
          <a:p>
            <a:r>
              <a:rPr lang="en-GB" sz="2300" dirty="0"/>
              <a:t>1972: </a:t>
            </a:r>
            <a:r>
              <a:rPr lang="en-GB" sz="2300" b="1" dirty="0"/>
              <a:t>Establishment of SELMOUS (Special English Language Materials For Overseas University Students)</a:t>
            </a:r>
          </a:p>
        </p:txBody>
      </p:sp>
    </p:spTree>
    <p:extLst>
      <p:ext uri="{BB962C8B-B14F-4D97-AF65-F5344CB8AC3E}">
        <p14:creationId xmlns:p14="http://schemas.microsoft.com/office/powerpoint/2010/main" val="383744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inVertical)">
                                      <p:cBhvr>
                                        <p:cTn id="14" dur="500"/>
                                        <p:tgtEl>
                                          <p:spTgt spid="2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Vertical)">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B3BFD3-17EE-44AD-B0D4-9AF02879FC53}"/>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3F14A8A9-76D1-4FA5-B574-1101C35C5024}"/>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7331AAE-02AA-4F59-AC67-A492C3CD7913}"/>
              </a:ext>
            </a:extLst>
          </p:cNvPr>
          <p:cNvSpPr>
            <a:spLocks noChangeArrowheads="1"/>
          </p:cNvSpPr>
          <p:nvPr/>
        </p:nvSpPr>
        <p:spPr bwMode="auto">
          <a:xfrm>
            <a:off x="331515" y="1363724"/>
            <a:ext cx="11159442"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Placed an early emphasis on testing </a:t>
            </a:r>
            <a:r>
              <a:rPr lang="en-GB" sz="2600" i="1" dirty="0">
                <a:latin typeface="Constantia" pitchFamily="18" charset="0"/>
                <a:ea typeface="宋体" pitchFamily="2" charset="-122"/>
                <a:cs typeface="Times New Roman" pitchFamily="18" charset="0"/>
              </a:rPr>
              <a:t>language proficiency</a:t>
            </a:r>
            <a:endParaRPr lang="en-GB" sz="2000" i="1" dirty="0">
              <a:latin typeface="Constantia" pitchFamily="18" charset="0"/>
              <a:cs typeface="Arial" pitchFamily="34" charset="0"/>
            </a:endParaRPr>
          </a:p>
        </p:txBody>
      </p:sp>
      <p:sp>
        <p:nvSpPr>
          <p:cNvPr id="5" name="Rectangle 4">
            <a:extLst>
              <a:ext uri="{FF2B5EF4-FFF2-40B4-BE49-F238E27FC236}">
                <a16:creationId xmlns:a16="http://schemas.microsoft.com/office/drawing/2014/main" id="{CDC0DB36-1166-40B2-87B5-22FAC62DCDB6}"/>
              </a:ext>
            </a:extLst>
          </p:cNvPr>
          <p:cNvSpPr/>
          <p:nvPr/>
        </p:nvSpPr>
        <p:spPr>
          <a:xfrm>
            <a:off x="1249680" y="2121836"/>
            <a:ext cx="10241277" cy="800219"/>
          </a:xfrm>
          <a:prstGeom prst="rect">
            <a:avLst/>
          </a:prstGeom>
        </p:spPr>
        <p:txBody>
          <a:bodyPr wrap="square">
            <a:spAutoFit/>
          </a:bodyPr>
          <a:lstStyle/>
          <a:p>
            <a:r>
              <a:rPr lang="en-GB" sz="2300" dirty="0"/>
              <a:t>1964:  </a:t>
            </a:r>
            <a:r>
              <a:rPr lang="en-GB" sz="2300" b="1" dirty="0"/>
              <a:t>Development of the English Proficiency Test Battery (EPTB) at Birmingham University (Alan Davies)</a:t>
            </a:r>
          </a:p>
        </p:txBody>
      </p:sp>
      <p:sp>
        <p:nvSpPr>
          <p:cNvPr id="6" name="Rectangle 5">
            <a:extLst>
              <a:ext uri="{FF2B5EF4-FFF2-40B4-BE49-F238E27FC236}">
                <a16:creationId xmlns:a16="http://schemas.microsoft.com/office/drawing/2014/main" id="{6738742B-5F13-4ED4-9E8A-2D5C64FDB446}"/>
              </a:ext>
            </a:extLst>
          </p:cNvPr>
          <p:cNvSpPr/>
          <p:nvPr/>
        </p:nvSpPr>
        <p:spPr>
          <a:xfrm>
            <a:off x="1249680" y="3062950"/>
            <a:ext cx="9540241" cy="446276"/>
          </a:xfrm>
          <a:prstGeom prst="rect">
            <a:avLst/>
          </a:prstGeom>
        </p:spPr>
        <p:txBody>
          <a:bodyPr wrap="square">
            <a:spAutoFit/>
          </a:bodyPr>
          <a:lstStyle/>
          <a:p>
            <a:r>
              <a:rPr lang="en-GB" sz="2300" dirty="0"/>
              <a:t>1971: </a:t>
            </a:r>
            <a:r>
              <a:rPr lang="en-GB" sz="2300" b="1" dirty="0"/>
              <a:t>Development of the Leeds Proficiency Test (Brian Heaton)</a:t>
            </a:r>
          </a:p>
        </p:txBody>
      </p:sp>
      <p:sp>
        <p:nvSpPr>
          <p:cNvPr id="7" name="Rectangle 6">
            <a:extLst>
              <a:ext uri="{FF2B5EF4-FFF2-40B4-BE49-F238E27FC236}">
                <a16:creationId xmlns:a16="http://schemas.microsoft.com/office/drawing/2014/main" id="{C7B43BE1-EAE0-47DC-84C0-6EE394D23403}"/>
              </a:ext>
            </a:extLst>
          </p:cNvPr>
          <p:cNvSpPr>
            <a:spLocks noChangeArrowheads="1"/>
          </p:cNvSpPr>
          <p:nvPr/>
        </p:nvSpPr>
        <p:spPr bwMode="auto">
          <a:xfrm>
            <a:off x="331515" y="3802854"/>
            <a:ext cx="11159442"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Was originally quite </a:t>
            </a:r>
            <a:r>
              <a:rPr lang="en-GB" sz="2600" i="1" dirty="0">
                <a:latin typeface="Constantia" pitchFamily="18" charset="0"/>
                <a:ea typeface="宋体" pitchFamily="2" charset="-122"/>
                <a:cs typeface="Times New Roman" pitchFamily="18" charset="0"/>
              </a:rPr>
              <a:t>narrow</a:t>
            </a:r>
            <a:r>
              <a:rPr lang="en-GB" sz="2600" dirty="0">
                <a:latin typeface="Constantia" pitchFamily="18" charset="0"/>
                <a:ea typeface="宋体" pitchFamily="2" charset="-122"/>
                <a:cs typeface="Times New Roman" pitchFamily="18" charset="0"/>
              </a:rPr>
              <a:t> in its focus</a:t>
            </a:r>
            <a:endParaRPr lang="en-GB" sz="2000" dirty="0">
              <a:latin typeface="Constantia" pitchFamily="18" charset="0"/>
              <a:cs typeface="Arial" pitchFamily="34" charset="0"/>
            </a:endParaRPr>
          </a:p>
        </p:txBody>
      </p:sp>
      <p:sp>
        <p:nvSpPr>
          <p:cNvPr id="8" name="Text Box 4">
            <a:extLst>
              <a:ext uri="{FF2B5EF4-FFF2-40B4-BE49-F238E27FC236}">
                <a16:creationId xmlns:a16="http://schemas.microsoft.com/office/drawing/2014/main" id="{211C4946-3989-4510-915C-1DE72C105F35}"/>
              </a:ext>
            </a:extLst>
          </p:cNvPr>
          <p:cNvSpPr txBox="1">
            <a:spLocks noChangeArrowheads="1"/>
          </p:cNvSpPr>
          <p:nvPr/>
        </p:nvSpPr>
        <p:spPr bwMode="auto">
          <a:xfrm>
            <a:off x="1249680" y="4606505"/>
            <a:ext cx="103632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r>
              <a:rPr lang="en-GB" dirty="0">
                <a:latin typeface="+mn-lt"/>
              </a:rPr>
              <a:t>‘EAP is concerned with those communication skills in English which are required for study purposes in formal education systems.’</a:t>
            </a:r>
          </a:p>
          <a:p>
            <a:pPr eaLnBrk="1" hangingPunct="1"/>
            <a:endParaRPr lang="en-GB" sz="1200" dirty="0">
              <a:solidFill>
                <a:schemeClr val="accent2"/>
              </a:solidFill>
              <a:latin typeface="+mn-lt"/>
            </a:endParaRPr>
          </a:p>
          <a:p>
            <a:pPr eaLnBrk="1" hangingPunct="1"/>
            <a:r>
              <a:rPr lang="en-GB" b="0" dirty="0">
                <a:latin typeface="+mn-lt"/>
              </a:rPr>
              <a:t>(Jordan 1997, quoting ETIC 1975)</a:t>
            </a:r>
          </a:p>
        </p:txBody>
      </p:sp>
    </p:spTree>
    <p:extLst>
      <p:ext uri="{BB962C8B-B14F-4D97-AF65-F5344CB8AC3E}">
        <p14:creationId xmlns:p14="http://schemas.microsoft.com/office/powerpoint/2010/main" val="40929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9A3404-3D7E-423C-A8AA-A54CB85ECC8C}"/>
              </a:ext>
            </a:extLst>
          </p:cNvPr>
          <p:cNvSpPr>
            <a:spLocks noChangeArrowheads="1"/>
          </p:cNvSpPr>
          <p:nvPr/>
        </p:nvSpPr>
        <p:spPr bwMode="auto">
          <a:xfrm>
            <a:off x="420441" y="1404101"/>
            <a:ext cx="9302680"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Was originally synonymous with the development of 	</a:t>
            </a:r>
            <a:r>
              <a:rPr lang="en-GB" sz="2600" i="1" dirty="0">
                <a:latin typeface="Constantia" pitchFamily="18" charset="0"/>
                <a:ea typeface="宋体" pitchFamily="2" charset="-122"/>
                <a:cs typeface="Times New Roman" pitchFamily="18" charset="0"/>
              </a:rPr>
              <a:t>Study Skills </a:t>
            </a:r>
            <a:r>
              <a:rPr lang="en-GB" sz="2600" dirty="0">
                <a:latin typeface="Constantia" pitchFamily="18" charset="0"/>
                <a:ea typeface="宋体" pitchFamily="2" charset="-122"/>
                <a:cs typeface="Times New Roman" pitchFamily="18" charset="0"/>
              </a:rPr>
              <a:t>and </a:t>
            </a:r>
            <a:r>
              <a:rPr lang="en-GB" sz="2600" i="1" dirty="0">
                <a:latin typeface="Constantia" pitchFamily="18" charset="0"/>
                <a:ea typeface="宋体" pitchFamily="2" charset="-122"/>
                <a:cs typeface="Times New Roman" pitchFamily="18" charset="0"/>
              </a:rPr>
              <a:t>Study Competencies</a:t>
            </a:r>
            <a:endParaRPr lang="en-GB" sz="2000" i="1" dirty="0">
              <a:latin typeface="Constantia" pitchFamily="18" charset="0"/>
              <a:cs typeface="Arial" pitchFamily="34" charset="0"/>
            </a:endParaRPr>
          </a:p>
        </p:txBody>
      </p:sp>
      <p:sp>
        <p:nvSpPr>
          <p:cNvPr id="3" name="Rectangle 1">
            <a:extLst>
              <a:ext uri="{FF2B5EF4-FFF2-40B4-BE49-F238E27FC236}">
                <a16:creationId xmlns:a16="http://schemas.microsoft.com/office/drawing/2014/main" id="{73223365-EDD7-43E7-A2C5-D07EEE9A554A}"/>
              </a:ext>
            </a:extLst>
          </p:cNvPr>
          <p:cNvSpPr>
            <a:spLocks noChangeArrowheads="1"/>
          </p:cNvSpPr>
          <p:nvPr/>
        </p:nvSpPr>
        <p:spPr bwMode="auto">
          <a:xfrm>
            <a:off x="2065524" y="2702236"/>
            <a:ext cx="5781454"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Study skills in English </a:t>
            </a:r>
            <a:r>
              <a:rPr lang="en-GB" sz="2200" dirty="0">
                <a:latin typeface="Constantia" pitchFamily="18" charset="0"/>
                <a:ea typeface="宋体" pitchFamily="2" charset="-122"/>
                <a:cs typeface="Times New Roman" pitchFamily="18" charset="0"/>
              </a:rPr>
              <a:t>(Wallace, 1980)</a:t>
            </a:r>
            <a:endParaRPr lang="en-GB" sz="2200" dirty="0">
              <a:latin typeface="Constantia" pitchFamily="18" charset="0"/>
              <a:cs typeface="Arial" pitchFamily="34" charset="0"/>
            </a:endParaRPr>
          </a:p>
        </p:txBody>
      </p:sp>
      <p:sp>
        <p:nvSpPr>
          <p:cNvPr id="4" name="Rectangle 1">
            <a:extLst>
              <a:ext uri="{FF2B5EF4-FFF2-40B4-BE49-F238E27FC236}">
                <a16:creationId xmlns:a16="http://schemas.microsoft.com/office/drawing/2014/main" id="{A0ABC429-3DF6-4843-BBD5-FBAACB59D2FD}"/>
              </a:ext>
            </a:extLst>
          </p:cNvPr>
          <p:cNvSpPr>
            <a:spLocks noChangeArrowheads="1"/>
          </p:cNvSpPr>
          <p:nvPr/>
        </p:nvSpPr>
        <p:spPr bwMode="auto">
          <a:xfrm>
            <a:off x="2065524" y="3150703"/>
            <a:ext cx="5781454"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Panorama </a:t>
            </a:r>
            <a:r>
              <a:rPr lang="en-GB" sz="2200" dirty="0">
                <a:latin typeface="Constantia" pitchFamily="18" charset="0"/>
                <a:ea typeface="宋体" pitchFamily="2" charset="-122"/>
                <a:cs typeface="Times New Roman" pitchFamily="18" charset="0"/>
              </a:rPr>
              <a:t>(Williams, 1982)</a:t>
            </a:r>
            <a:endParaRPr lang="en-GB" sz="2200"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B0225CFF-55A9-44FC-B9D4-42B17EA9D745}"/>
              </a:ext>
            </a:extLst>
          </p:cNvPr>
          <p:cNvSpPr>
            <a:spLocks noChangeArrowheads="1"/>
          </p:cNvSpPr>
          <p:nvPr/>
        </p:nvSpPr>
        <p:spPr bwMode="auto">
          <a:xfrm>
            <a:off x="2065524" y="4119555"/>
            <a:ext cx="7556834"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Strengthen Your Study Skills </a:t>
            </a:r>
            <a:r>
              <a:rPr lang="en-GB" sz="2200" dirty="0">
                <a:latin typeface="Constantia" pitchFamily="18" charset="0"/>
                <a:ea typeface="宋体" pitchFamily="2" charset="-122"/>
                <a:cs typeface="Times New Roman" pitchFamily="18" charset="0"/>
              </a:rPr>
              <a:t>(</a:t>
            </a:r>
            <a:r>
              <a:rPr lang="en-GB" sz="2200" dirty="0" err="1">
                <a:latin typeface="Constantia" pitchFamily="18" charset="0"/>
                <a:ea typeface="宋体" pitchFamily="2" charset="-122"/>
                <a:cs typeface="Times New Roman" pitchFamily="18" charset="0"/>
              </a:rPr>
              <a:t>Salimbene</a:t>
            </a:r>
            <a:r>
              <a:rPr lang="en-GB" sz="2200" dirty="0">
                <a:latin typeface="Constantia" pitchFamily="18" charset="0"/>
                <a:ea typeface="宋体" pitchFamily="2" charset="-122"/>
                <a:cs typeface="Times New Roman" pitchFamily="18" charset="0"/>
              </a:rPr>
              <a:t>, 1985)</a:t>
            </a:r>
            <a:endParaRPr lang="en-GB" sz="2200" dirty="0">
              <a:latin typeface="Constantia" pitchFamily="18" charset="0"/>
              <a:cs typeface="Arial" pitchFamily="34" charset="0"/>
            </a:endParaRPr>
          </a:p>
        </p:txBody>
      </p:sp>
      <p:sp>
        <p:nvSpPr>
          <p:cNvPr id="6" name="Rectangle 1">
            <a:extLst>
              <a:ext uri="{FF2B5EF4-FFF2-40B4-BE49-F238E27FC236}">
                <a16:creationId xmlns:a16="http://schemas.microsoft.com/office/drawing/2014/main" id="{5432CDF0-B1BB-4CC3-9726-FB3D66C3D6F9}"/>
              </a:ext>
            </a:extLst>
          </p:cNvPr>
          <p:cNvSpPr>
            <a:spLocks noChangeArrowheads="1"/>
          </p:cNvSpPr>
          <p:nvPr/>
        </p:nvSpPr>
        <p:spPr bwMode="auto">
          <a:xfrm>
            <a:off x="2065524" y="3599170"/>
            <a:ext cx="7556834"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Study Listening</a:t>
            </a:r>
            <a:r>
              <a:rPr lang="en-GB" sz="2200" dirty="0">
                <a:latin typeface="Constantia" pitchFamily="18" charset="0"/>
                <a:ea typeface="宋体" pitchFamily="2" charset="-122"/>
                <a:cs typeface="Times New Roman" pitchFamily="18" charset="0"/>
              </a:rPr>
              <a:t> (Lynch, 1983)</a:t>
            </a:r>
            <a:endParaRPr lang="en-GB" sz="2200" dirty="0">
              <a:latin typeface="Constantia" pitchFamily="18" charset="0"/>
              <a:cs typeface="Arial" pitchFamily="34" charset="0"/>
            </a:endParaRPr>
          </a:p>
        </p:txBody>
      </p:sp>
      <p:sp>
        <p:nvSpPr>
          <p:cNvPr id="7" name="Rectangle 1">
            <a:extLst>
              <a:ext uri="{FF2B5EF4-FFF2-40B4-BE49-F238E27FC236}">
                <a16:creationId xmlns:a16="http://schemas.microsoft.com/office/drawing/2014/main" id="{BAEEFE9B-6DCD-409B-8FE9-DFE354FEB900}"/>
              </a:ext>
            </a:extLst>
          </p:cNvPr>
          <p:cNvSpPr>
            <a:spLocks noChangeArrowheads="1"/>
          </p:cNvSpPr>
          <p:nvPr/>
        </p:nvSpPr>
        <p:spPr bwMode="auto">
          <a:xfrm>
            <a:off x="2065524" y="4609713"/>
            <a:ext cx="7556834"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Study Writing </a:t>
            </a:r>
            <a:r>
              <a:rPr lang="en-GB" sz="2200" dirty="0">
                <a:latin typeface="Constantia" pitchFamily="18" charset="0"/>
                <a:ea typeface="宋体" pitchFamily="2" charset="-122"/>
                <a:cs typeface="Times New Roman" pitchFamily="18" charset="0"/>
              </a:rPr>
              <a:t>(Hamp-Lyons &amp; Heasley, 1987)</a:t>
            </a:r>
            <a:endParaRPr lang="en-GB" sz="2200" dirty="0">
              <a:latin typeface="Constantia" pitchFamily="18" charset="0"/>
              <a:cs typeface="Arial" pitchFamily="34" charset="0"/>
            </a:endParaRPr>
          </a:p>
        </p:txBody>
      </p:sp>
      <p:sp>
        <p:nvSpPr>
          <p:cNvPr id="8" name="Rectangle 7">
            <a:extLst>
              <a:ext uri="{FF2B5EF4-FFF2-40B4-BE49-F238E27FC236}">
                <a16:creationId xmlns:a16="http://schemas.microsoft.com/office/drawing/2014/main" id="{11A2CE83-FE64-47B5-8BCC-1AB0ADC34BC3}"/>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9" name="Rectangle 1">
            <a:extLst>
              <a:ext uri="{FF2B5EF4-FFF2-40B4-BE49-F238E27FC236}">
                <a16:creationId xmlns:a16="http://schemas.microsoft.com/office/drawing/2014/main" id="{6C6D7BAA-855A-468F-AD5F-48FC972FF762}"/>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10" name="Rectangle 1">
            <a:extLst>
              <a:ext uri="{FF2B5EF4-FFF2-40B4-BE49-F238E27FC236}">
                <a16:creationId xmlns:a16="http://schemas.microsoft.com/office/drawing/2014/main" id="{E94325F6-8939-48CB-944C-0E26F65E82A6}"/>
              </a:ext>
            </a:extLst>
          </p:cNvPr>
          <p:cNvSpPr>
            <a:spLocks noChangeArrowheads="1"/>
          </p:cNvSpPr>
          <p:nvPr/>
        </p:nvSpPr>
        <p:spPr bwMode="auto">
          <a:xfrm>
            <a:off x="2065524" y="5158168"/>
            <a:ext cx="7556834"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b="1" dirty="0">
                <a:latin typeface="Constantia" pitchFamily="18" charset="0"/>
                <a:ea typeface="宋体" pitchFamily="2" charset="-122"/>
                <a:cs typeface="Times New Roman" pitchFamily="18" charset="0"/>
              </a:rPr>
              <a:t>Study Skills and Study Competence: Getting the priorities right </a:t>
            </a:r>
            <a:r>
              <a:rPr lang="en-GB" sz="2200" dirty="0">
                <a:latin typeface="Constantia" pitchFamily="18" charset="0"/>
                <a:ea typeface="宋体" pitchFamily="2" charset="-122"/>
                <a:cs typeface="Times New Roman" pitchFamily="18" charset="0"/>
              </a:rPr>
              <a:t>(Waters &amp; Waters, 1992)</a:t>
            </a:r>
            <a:endParaRPr lang="en-GB" sz="2200" dirty="0">
              <a:latin typeface="Constantia" pitchFamily="18" charset="0"/>
              <a:cs typeface="Arial" pitchFamily="34" charset="0"/>
            </a:endParaRPr>
          </a:p>
        </p:txBody>
      </p:sp>
    </p:spTree>
    <p:extLst>
      <p:ext uri="{BB962C8B-B14F-4D97-AF65-F5344CB8AC3E}">
        <p14:creationId xmlns:p14="http://schemas.microsoft.com/office/powerpoint/2010/main" val="260623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5B0DC555-F81C-4C2C-A1C2-512831D49EF5}"/>
              </a:ext>
            </a:extLst>
          </p:cNvPr>
          <p:cNvSpPr txBox="1">
            <a:spLocks noChangeArrowheads="1"/>
          </p:cNvSpPr>
          <p:nvPr/>
        </p:nvSpPr>
        <p:spPr bwMode="auto">
          <a:xfrm>
            <a:off x="1197405" y="2226885"/>
            <a:ext cx="10743279"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r>
              <a:rPr lang="en-GB" b="0" dirty="0">
                <a:latin typeface="+mn-lt"/>
              </a:rPr>
              <a:t>‘… the teaching of English with the specific aim of helping learners</a:t>
            </a:r>
            <a:r>
              <a:rPr lang="en-GB" b="0" dirty="0">
                <a:solidFill>
                  <a:schemeClr val="accent2"/>
                </a:solidFill>
                <a:latin typeface="+mn-lt"/>
              </a:rPr>
              <a:t> </a:t>
            </a:r>
            <a:r>
              <a:rPr lang="en-GB" dirty="0">
                <a:solidFill>
                  <a:srgbClr val="C00000"/>
                </a:solidFill>
                <a:latin typeface="+mn-lt"/>
              </a:rPr>
              <a:t>to study,</a:t>
            </a:r>
            <a:r>
              <a:rPr lang="en-GB" dirty="0">
                <a:solidFill>
                  <a:schemeClr val="accent2"/>
                </a:solidFill>
                <a:latin typeface="+mn-lt"/>
              </a:rPr>
              <a:t> </a:t>
            </a:r>
            <a:r>
              <a:rPr lang="en-GB" dirty="0">
                <a:solidFill>
                  <a:srgbClr val="C00000"/>
                </a:solidFill>
                <a:latin typeface="+mn-lt"/>
              </a:rPr>
              <a:t>conduct research or</a:t>
            </a:r>
            <a:r>
              <a:rPr lang="en-GB" dirty="0">
                <a:solidFill>
                  <a:schemeClr val="accent2"/>
                </a:solidFill>
                <a:latin typeface="+mn-lt"/>
              </a:rPr>
              <a:t> </a:t>
            </a:r>
            <a:r>
              <a:rPr lang="en-GB" dirty="0">
                <a:solidFill>
                  <a:srgbClr val="C00000"/>
                </a:solidFill>
                <a:latin typeface="+mn-lt"/>
              </a:rPr>
              <a:t>teach</a:t>
            </a:r>
            <a:r>
              <a:rPr lang="en-GB" dirty="0">
                <a:solidFill>
                  <a:schemeClr val="accent2"/>
                </a:solidFill>
                <a:latin typeface="+mn-lt"/>
              </a:rPr>
              <a:t> </a:t>
            </a:r>
            <a:r>
              <a:rPr lang="en-GB" b="0" dirty="0">
                <a:latin typeface="+mn-lt"/>
              </a:rPr>
              <a:t>in that language…’</a:t>
            </a:r>
          </a:p>
          <a:p>
            <a:pPr eaLnBrk="1" hangingPunct="1"/>
            <a:endParaRPr lang="en-GB" sz="400" dirty="0">
              <a:solidFill>
                <a:schemeClr val="accent2"/>
              </a:solidFill>
              <a:latin typeface="+mn-lt"/>
            </a:endParaRPr>
          </a:p>
          <a:p>
            <a:pPr eaLnBrk="1" hangingPunct="1"/>
            <a:r>
              <a:rPr lang="en-GB" b="0" dirty="0">
                <a:latin typeface="+mn-lt"/>
              </a:rPr>
              <a:t>(</a:t>
            </a:r>
            <a:r>
              <a:rPr lang="en-GB" b="0" dirty="0" err="1">
                <a:latin typeface="+mn-lt"/>
              </a:rPr>
              <a:t>Flowerdew</a:t>
            </a:r>
            <a:r>
              <a:rPr lang="en-GB" b="0" dirty="0">
                <a:latin typeface="+mn-lt"/>
              </a:rPr>
              <a:t> &amp; Peacock, 2001)</a:t>
            </a:r>
          </a:p>
        </p:txBody>
      </p:sp>
      <p:sp>
        <p:nvSpPr>
          <p:cNvPr id="3" name="Rectangle 1">
            <a:extLst>
              <a:ext uri="{FF2B5EF4-FFF2-40B4-BE49-F238E27FC236}">
                <a16:creationId xmlns:a16="http://schemas.microsoft.com/office/drawing/2014/main" id="{391932A6-CA49-4948-915E-3E2E1A9CD062}"/>
              </a:ext>
            </a:extLst>
          </p:cNvPr>
          <p:cNvSpPr>
            <a:spLocks noChangeArrowheads="1"/>
          </p:cNvSpPr>
          <p:nvPr/>
        </p:nvSpPr>
        <p:spPr bwMode="auto">
          <a:xfrm>
            <a:off x="273066" y="1359015"/>
            <a:ext cx="11299174"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In more recent decades has been steadily </a:t>
            </a:r>
            <a:r>
              <a:rPr lang="en-GB" sz="2600" i="1" dirty="0">
                <a:latin typeface="Constantia" pitchFamily="18" charset="0"/>
                <a:ea typeface="宋体" pitchFamily="2" charset="-122"/>
                <a:cs typeface="Times New Roman" pitchFamily="18" charset="0"/>
              </a:rPr>
              <a:t>widening</a:t>
            </a:r>
            <a:r>
              <a:rPr lang="en-GB" sz="2600" dirty="0">
                <a:latin typeface="Constantia" pitchFamily="18" charset="0"/>
                <a:ea typeface="宋体" pitchFamily="2" charset="-122"/>
                <a:cs typeface="Times New Roman" pitchFamily="18" charset="0"/>
              </a:rPr>
              <a:t> its remit and scope</a:t>
            </a:r>
            <a:endParaRPr lang="en-GB" sz="2000" dirty="0">
              <a:latin typeface="Constantia" pitchFamily="18" charset="0"/>
              <a:cs typeface="Arial" pitchFamily="34" charset="0"/>
            </a:endParaRPr>
          </a:p>
        </p:txBody>
      </p:sp>
      <p:sp>
        <p:nvSpPr>
          <p:cNvPr id="4" name="Rectangle 3">
            <a:extLst>
              <a:ext uri="{FF2B5EF4-FFF2-40B4-BE49-F238E27FC236}">
                <a16:creationId xmlns:a16="http://schemas.microsoft.com/office/drawing/2014/main" id="{1DBD1B3E-A1A1-4E5B-8DBD-09C9A3733F03}"/>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5" name="Rectangle 1">
            <a:extLst>
              <a:ext uri="{FF2B5EF4-FFF2-40B4-BE49-F238E27FC236}">
                <a16:creationId xmlns:a16="http://schemas.microsoft.com/office/drawing/2014/main" id="{46DD9715-01E4-4BAF-9260-241AA8AECE38}"/>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C923EF0-D176-4ADE-8769-387ED4D11A00}"/>
              </a:ext>
            </a:extLst>
          </p:cNvPr>
          <p:cNvSpPr/>
          <p:nvPr/>
        </p:nvSpPr>
        <p:spPr>
          <a:xfrm>
            <a:off x="1197405" y="3730088"/>
            <a:ext cx="10102400" cy="1261884"/>
          </a:xfrm>
          <a:prstGeom prst="rect">
            <a:avLst/>
          </a:prstGeom>
        </p:spPr>
        <p:txBody>
          <a:bodyPr wrap="square">
            <a:spAutoFit/>
          </a:bodyPr>
          <a:lstStyle/>
          <a:p>
            <a:pPr algn="just"/>
            <a:r>
              <a:rPr lang="en-GB" sz="2400" dirty="0"/>
              <a:t>‘[EAP] means grounding instruction in an understanding of the </a:t>
            </a:r>
            <a:r>
              <a:rPr lang="en-GB" sz="2400" b="1" dirty="0">
                <a:solidFill>
                  <a:srgbClr val="C00000"/>
                </a:solidFill>
              </a:rPr>
              <a:t>cognitive, social and linguistic demands of specific academic disciplines</a:t>
            </a:r>
            <a:r>
              <a:rPr lang="en-GB" sz="2400" dirty="0">
                <a:solidFill>
                  <a:schemeClr val="accent2"/>
                </a:solidFill>
              </a:rPr>
              <a:t>.’</a:t>
            </a:r>
          </a:p>
          <a:p>
            <a:endParaRPr lang="en-GB" sz="400" dirty="0">
              <a:solidFill>
                <a:schemeClr val="accent2"/>
              </a:solidFill>
            </a:endParaRPr>
          </a:p>
          <a:p>
            <a:r>
              <a:rPr lang="en-GB" sz="2400" dirty="0"/>
              <a:t>(Hyland &amp; Hamp-Lyons, 2002)</a:t>
            </a:r>
          </a:p>
        </p:txBody>
      </p:sp>
      <p:sp>
        <p:nvSpPr>
          <p:cNvPr id="7" name="Rectangle 6">
            <a:extLst>
              <a:ext uri="{FF2B5EF4-FFF2-40B4-BE49-F238E27FC236}">
                <a16:creationId xmlns:a16="http://schemas.microsoft.com/office/drawing/2014/main" id="{9588DE17-6C9D-4D84-B2F0-8843FFF51BC9}"/>
              </a:ext>
            </a:extLst>
          </p:cNvPr>
          <p:cNvSpPr/>
          <p:nvPr/>
        </p:nvSpPr>
        <p:spPr>
          <a:xfrm>
            <a:off x="1197405" y="5324538"/>
            <a:ext cx="9951571" cy="1200329"/>
          </a:xfrm>
          <a:prstGeom prst="rect">
            <a:avLst/>
          </a:prstGeom>
        </p:spPr>
        <p:txBody>
          <a:bodyPr wrap="square">
            <a:spAutoFit/>
          </a:bodyPr>
          <a:lstStyle/>
          <a:p>
            <a:r>
              <a:rPr lang="en-GB" sz="2400" dirty="0"/>
              <a:t>‘[EAP is] </a:t>
            </a:r>
            <a:r>
              <a:rPr lang="en-GB" sz="2400" b="1" dirty="0">
                <a:solidFill>
                  <a:srgbClr val="C00000"/>
                </a:solidFill>
              </a:rPr>
              <a:t>a broad term </a:t>
            </a:r>
            <a:r>
              <a:rPr lang="en-GB" sz="2400" dirty="0"/>
              <a:t>covering </a:t>
            </a:r>
            <a:r>
              <a:rPr lang="en-GB" sz="2400" b="1" dirty="0">
                <a:solidFill>
                  <a:srgbClr val="C00000"/>
                </a:solidFill>
              </a:rPr>
              <a:t>all areas of academic communicative practice</a:t>
            </a:r>
            <a:r>
              <a:rPr lang="en-GB" sz="2400" dirty="0">
                <a:solidFill>
                  <a:schemeClr val="accent2"/>
                </a:solidFill>
              </a:rPr>
              <a:t>’</a:t>
            </a:r>
          </a:p>
          <a:p>
            <a:endParaRPr lang="en-GB" sz="400" dirty="0">
              <a:solidFill>
                <a:schemeClr val="accent2"/>
              </a:solidFill>
            </a:endParaRPr>
          </a:p>
          <a:p>
            <a:endParaRPr lang="en-GB" sz="200" dirty="0">
              <a:solidFill>
                <a:schemeClr val="accent2"/>
              </a:solidFill>
            </a:endParaRPr>
          </a:p>
          <a:p>
            <a:r>
              <a:rPr lang="en-GB" sz="2400" dirty="0"/>
              <a:t>(Hyland, 2006)</a:t>
            </a:r>
          </a:p>
          <a:p>
            <a:endParaRPr lang="en-GB" dirty="0"/>
          </a:p>
        </p:txBody>
      </p:sp>
    </p:spTree>
    <p:extLst>
      <p:ext uri="{BB962C8B-B14F-4D97-AF65-F5344CB8AC3E}">
        <p14:creationId xmlns:p14="http://schemas.microsoft.com/office/powerpoint/2010/main" val="323122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CF6796-4E43-4322-926E-D5229A1D63E3}"/>
              </a:ext>
            </a:extLst>
          </p:cNvPr>
          <p:cNvSpPr>
            <a:spLocks noChangeArrowheads="1"/>
          </p:cNvSpPr>
          <p:nvPr/>
        </p:nvSpPr>
        <p:spPr bwMode="auto">
          <a:xfrm>
            <a:off x="344187" y="1438725"/>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Has arguably now become </a:t>
            </a:r>
            <a:r>
              <a:rPr lang="en-GB" sz="2600" i="1" dirty="0">
                <a:latin typeface="Constantia" pitchFamily="18" charset="0"/>
                <a:ea typeface="宋体" pitchFamily="2" charset="-122"/>
                <a:cs typeface="Times New Roman" pitchFamily="18" charset="0"/>
              </a:rPr>
              <a:t>a recognised discipline </a:t>
            </a:r>
            <a:r>
              <a:rPr lang="en-GB" sz="2600" dirty="0">
                <a:latin typeface="Constantia" pitchFamily="18" charset="0"/>
                <a:ea typeface="宋体" pitchFamily="2" charset="-122"/>
                <a:cs typeface="Times New Roman" pitchFamily="18" charset="0"/>
              </a:rPr>
              <a:t>in its own right</a:t>
            </a:r>
            <a:endParaRPr lang="en-GB" sz="2000" dirty="0">
              <a:latin typeface="Constantia" pitchFamily="18" charset="0"/>
              <a:cs typeface="Arial" pitchFamily="34" charset="0"/>
            </a:endParaRPr>
          </a:p>
        </p:txBody>
      </p:sp>
      <p:sp>
        <p:nvSpPr>
          <p:cNvPr id="3" name="Rectangle 2">
            <a:extLst>
              <a:ext uri="{FF2B5EF4-FFF2-40B4-BE49-F238E27FC236}">
                <a16:creationId xmlns:a16="http://schemas.microsoft.com/office/drawing/2014/main" id="{99ACCA32-9CF3-4855-99FF-ED2D00279533}"/>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4" name="Rectangle 1">
            <a:extLst>
              <a:ext uri="{FF2B5EF4-FFF2-40B4-BE49-F238E27FC236}">
                <a16:creationId xmlns:a16="http://schemas.microsoft.com/office/drawing/2014/main" id="{36645BDA-394A-4B73-9DDE-C8F39642EBE5}"/>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06ED3D9-46C6-4742-B511-B70C8ED540F1}"/>
              </a:ext>
            </a:extLst>
          </p:cNvPr>
          <p:cNvSpPr/>
          <p:nvPr/>
        </p:nvSpPr>
        <p:spPr>
          <a:xfrm>
            <a:off x="344187" y="2390307"/>
            <a:ext cx="10871200" cy="3008516"/>
          </a:xfrm>
          <a:prstGeom prst="rect">
            <a:avLst/>
          </a:prstGeom>
        </p:spPr>
        <p:txBody>
          <a:bodyPr wrap="square">
            <a:spAutoFit/>
          </a:bodyPr>
          <a:lstStyle/>
          <a:p>
            <a:pPr algn="just"/>
            <a:r>
              <a:rPr lang="en-AU" sz="2400" dirty="0">
                <a:latin typeface="Calibri" panose="020F0502020204030204" pitchFamily="34" charset="0"/>
                <a:cs typeface="Calibri" panose="020F0502020204030204" pitchFamily="34" charset="0"/>
              </a:rPr>
              <a:t>‘</a:t>
            </a:r>
            <a:r>
              <a:rPr lang="en-AU" sz="2400" b="1" dirty="0">
                <a:solidFill>
                  <a:srgbClr val="C00000"/>
                </a:solidFill>
                <a:latin typeface="Calibri" panose="020F0502020204030204" pitchFamily="34" charset="0"/>
                <a:cs typeface="Calibri" panose="020F0502020204030204" pitchFamily="34" charset="0"/>
              </a:rPr>
              <a:t>EAP has become a much more theoretically grounded and research-informed enterprise </a:t>
            </a:r>
            <a:r>
              <a:rPr lang="en-AU" sz="2400" dirty="0">
                <a:latin typeface="Calibri" panose="020F0502020204030204" pitchFamily="34" charset="0"/>
                <a:cs typeface="Calibri" panose="020F0502020204030204" pitchFamily="34" charset="0"/>
              </a:rPr>
              <a:t>in recent years, sitting at the intersections of applied linguistics, education, and the sociology of scientific knowledge’</a:t>
            </a:r>
          </a:p>
          <a:p>
            <a:pPr algn="just"/>
            <a:endParaRPr lang="en-AU" sz="1100" dirty="0">
              <a:latin typeface="Dubai" pitchFamily="34" charset="-78"/>
              <a:cs typeface="Dubai" pitchFamily="34" charset="-78"/>
            </a:endParaRPr>
          </a:p>
          <a:p>
            <a:pPr algn="just"/>
            <a:r>
              <a:rPr lang="en-US" sz="2400" dirty="0">
                <a:latin typeface="Calibri" panose="020F0502020204030204" pitchFamily="34" charset="0"/>
                <a:cs typeface="Calibri" panose="020F0502020204030204" pitchFamily="34" charset="0"/>
              </a:rPr>
              <a:t>‘… specialist expertise, focused practices, areas of inquiry, scholarly approaches and the paraphernalia of journals, monographs, conferences, and research </a:t>
            </a:r>
            <a:r>
              <a:rPr lang="en-US" sz="2400" dirty="0" err="1">
                <a:latin typeface="Calibri" panose="020F0502020204030204" pitchFamily="34" charset="0"/>
                <a:cs typeface="Calibri" panose="020F0502020204030204" pitchFamily="34" charset="0"/>
              </a:rPr>
              <a:t>centres</a:t>
            </a:r>
            <a:r>
              <a:rPr lang="en-US" sz="2400" dirty="0">
                <a:latin typeface="Calibri" panose="020F0502020204030204" pitchFamily="34" charset="0"/>
                <a:cs typeface="Calibri" panose="020F0502020204030204" pitchFamily="34" charset="0"/>
              </a:rPr>
              <a:t>: </a:t>
            </a:r>
            <a:r>
              <a:rPr lang="en-US" sz="2400" b="1" dirty="0">
                <a:solidFill>
                  <a:srgbClr val="C00000"/>
                </a:solidFill>
                <a:latin typeface="Calibri" panose="020F0502020204030204" pitchFamily="34" charset="0"/>
                <a:cs typeface="Calibri" panose="020F0502020204030204" pitchFamily="34" charset="0"/>
              </a:rPr>
              <a:t>all the trappings, in fact, of a full-fledged educational practice</a:t>
            </a:r>
            <a:r>
              <a:rPr lang="en-US" sz="2400" dirty="0">
                <a:latin typeface="Calibri" panose="020F0502020204030204" pitchFamily="34" charset="0"/>
                <a:cs typeface="Calibri" panose="020F0502020204030204" pitchFamily="34" charset="0"/>
              </a:rPr>
              <a:t>’</a:t>
            </a:r>
          </a:p>
          <a:p>
            <a:pPr algn="just"/>
            <a:endParaRPr lang="en-US" sz="1050" dirty="0">
              <a:latin typeface="Dubai" pitchFamily="34" charset="-78"/>
              <a:ea typeface="Calibri" pitchFamily="34" charset="0"/>
              <a:cs typeface="Dubai" pitchFamily="34" charset="-78"/>
            </a:endParaRPr>
          </a:p>
          <a:p>
            <a:pPr algn="just"/>
            <a:r>
              <a:rPr lang="en-US" sz="2400" dirty="0">
                <a:latin typeface="Calibri" panose="020F0502020204030204" pitchFamily="34" charset="0"/>
                <a:ea typeface="Calibri" panose="020F0502020204030204" pitchFamily="34" charset="0"/>
                <a:cs typeface="Calibri" panose="020F0502020204030204" pitchFamily="34" charset="0"/>
              </a:rPr>
              <a:t>(Hyland, 2018, p. 389)</a:t>
            </a:r>
            <a:endParaRPr lang="en-GB"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425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04A002-665B-425F-AE97-4F40207C4711}"/>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58CB9A9C-108C-4B30-AE61-801DCE4C7427}"/>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8" name="Rectangle 1">
            <a:extLst>
              <a:ext uri="{FF2B5EF4-FFF2-40B4-BE49-F238E27FC236}">
                <a16:creationId xmlns:a16="http://schemas.microsoft.com/office/drawing/2014/main" id="{BBFF75A6-3B40-4D52-A8BD-0A05ADB99E3C}"/>
              </a:ext>
            </a:extLst>
          </p:cNvPr>
          <p:cNvSpPr>
            <a:spLocks noChangeArrowheads="1"/>
          </p:cNvSpPr>
          <p:nvPr/>
        </p:nvSpPr>
        <p:spPr bwMode="auto">
          <a:xfrm>
            <a:off x="415308" y="1435399"/>
            <a:ext cx="10596875" cy="131024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Is still primarily a </a:t>
            </a:r>
            <a:r>
              <a:rPr lang="en-GB" sz="2600" i="1" dirty="0">
                <a:latin typeface="Constantia" pitchFamily="18" charset="0"/>
                <a:ea typeface="宋体" pitchFamily="2" charset="-122"/>
                <a:cs typeface="Times New Roman" pitchFamily="18" charset="0"/>
              </a:rPr>
              <a:t>tertiary</a:t>
            </a:r>
            <a:r>
              <a:rPr lang="en-GB" sz="2600" dirty="0">
                <a:latin typeface="Constantia" pitchFamily="18" charset="0"/>
                <a:ea typeface="宋体" pitchFamily="2" charset="-122"/>
                <a:cs typeface="Times New Roman" pitchFamily="18" charset="0"/>
              </a:rPr>
              <a:t> educational endeavour, although it has 	made/is arguably still making some inroads into secondary 	educational contexts</a:t>
            </a:r>
            <a:endParaRPr lang="en-GB" sz="2000" dirty="0">
              <a:latin typeface="Constantia" pitchFamily="18" charset="0"/>
              <a:cs typeface="Arial" pitchFamily="34" charset="0"/>
            </a:endParaRPr>
          </a:p>
        </p:txBody>
      </p:sp>
      <p:sp>
        <p:nvSpPr>
          <p:cNvPr id="9" name="Rectangle 1">
            <a:extLst>
              <a:ext uri="{FF2B5EF4-FFF2-40B4-BE49-F238E27FC236}">
                <a16:creationId xmlns:a16="http://schemas.microsoft.com/office/drawing/2014/main" id="{51342ED8-E6AA-44E4-916B-26655F26BD49}"/>
              </a:ext>
            </a:extLst>
          </p:cNvPr>
          <p:cNvSpPr>
            <a:spLocks noChangeArrowheads="1"/>
          </p:cNvSpPr>
          <p:nvPr/>
        </p:nvSpPr>
        <p:spPr bwMode="auto">
          <a:xfrm>
            <a:off x="1339975" y="2821692"/>
            <a:ext cx="5781454" cy="479245"/>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400" dirty="0">
                <a:latin typeface="Calibri" panose="020F0502020204030204" pitchFamily="34" charset="0"/>
                <a:ea typeface="宋体" pitchFamily="2" charset="-122"/>
                <a:cs typeface="Calibri" panose="020F0502020204030204" pitchFamily="34" charset="0"/>
              </a:rPr>
              <a:t>(Bunch, 2006)</a:t>
            </a:r>
            <a:endParaRPr lang="en-GB" sz="2400" dirty="0">
              <a:latin typeface="Calibri" panose="020F0502020204030204" pitchFamily="34" charset="0"/>
              <a:cs typeface="Calibri" panose="020F0502020204030204" pitchFamily="34" charset="0"/>
            </a:endParaRPr>
          </a:p>
        </p:txBody>
      </p:sp>
      <p:sp>
        <p:nvSpPr>
          <p:cNvPr id="10" name="Rectangle 1">
            <a:extLst>
              <a:ext uri="{FF2B5EF4-FFF2-40B4-BE49-F238E27FC236}">
                <a16:creationId xmlns:a16="http://schemas.microsoft.com/office/drawing/2014/main" id="{D87DA223-BC94-4B6F-AC93-AB909C3663E0}"/>
              </a:ext>
            </a:extLst>
          </p:cNvPr>
          <p:cNvSpPr>
            <a:spLocks noChangeArrowheads="1"/>
          </p:cNvSpPr>
          <p:nvPr/>
        </p:nvSpPr>
        <p:spPr bwMode="auto">
          <a:xfrm>
            <a:off x="1339975" y="3204034"/>
            <a:ext cx="5781454" cy="479245"/>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400" dirty="0">
                <a:latin typeface="Calibri" panose="020F0502020204030204" pitchFamily="34" charset="0"/>
                <a:ea typeface="宋体" pitchFamily="2" charset="-122"/>
                <a:cs typeface="Calibri" panose="020F0502020204030204" pitchFamily="34" charset="0"/>
              </a:rPr>
              <a:t>(Johns, 2006)</a:t>
            </a:r>
            <a:endParaRPr lang="en-GB" sz="2400" dirty="0">
              <a:latin typeface="Calibri" panose="020F0502020204030204" pitchFamily="34" charset="0"/>
              <a:cs typeface="Calibri" panose="020F0502020204030204" pitchFamily="34" charset="0"/>
            </a:endParaRPr>
          </a:p>
        </p:txBody>
      </p:sp>
      <p:sp>
        <p:nvSpPr>
          <p:cNvPr id="11" name="Rectangle 1">
            <a:extLst>
              <a:ext uri="{FF2B5EF4-FFF2-40B4-BE49-F238E27FC236}">
                <a16:creationId xmlns:a16="http://schemas.microsoft.com/office/drawing/2014/main" id="{215ADAE0-B4E7-4E59-AB09-E87D03449F30}"/>
              </a:ext>
            </a:extLst>
          </p:cNvPr>
          <p:cNvSpPr>
            <a:spLocks noChangeArrowheads="1"/>
          </p:cNvSpPr>
          <p:nvPr/>
        </p:nvSpPr>
        <p:spPr bwMode="auto">
          <a:xfrm>
            <a:off x="1339975" y="3586376"/>
            <a:ext cx="5781454" cy="479245"/>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400" dirty="0">
                <a:latin typeface="Calibri" panose="020F0502020204030204" pitchFamily="34" charset="0"/>
                <a:ea typeface="宋体" pitchFamily="2" charset="-122"/>
                <a:cs typeface="Calibri" panose="020F0502020204030204" pitchFamily="34" charset="0"/>
              </a:rPr>
              <a:t>(Brisk, 2015)</a:t>
            </a:r>
            <a:endParaRPr lang="en-GB" sz="2400" dirty="0">
              <a:latin typeface="Calibri" panose="020F0502020204030204" pitchFamily="34" charset="0"/>
              <a:cs typeface="Calibri" panose="020F0502020204030204" pitchFamily="34" charset="0"/>
            </a:endParaRPr>
          </a:p>
        </p:txBody>
      </p:sp>
      <p:sp>
        <p:nvSpPr>
          <p:cNvPr id="12" name="Rectangle 1">
            <a:extLst>
              <a:ext uri="{FF2B5EF4-FFF2-40B4-BE49-F238E27FC236}">
                <a16:creationId xmlns:a16="http://schemas.microsoft.com/office/drawing/2014/main" id="{CFAA9D3D-796C-47AE-8957-FA0CA342FFF9}"/>
              </a:ext>
            </a:extLst>
          </p:cNvPr>
          <p:cNvSpPr>
            <a:spLocks noChangeArrowheads="1"/>
          </p:cNvSpPr>
          <p:nvPr/>
        </p:nvSpPr>
        <p:spPr bwMode="auto">
          <a:xfrm>
            <a:off x="1339975" y="3968718"/>
            <a:ext cx="5781454" cy="479245"/>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400" dirty="0">
                <a:latin typeface="Calibri" panose="020F0502020204030204" pitchFamily="34" charset="0"/>
                <a:ea typeface="宋体" pitchFamily="2" charset="-122"/>
                <a:cs typeface="Calibri" panose="020F0502020204030204" pitchFamily="34" charset="0"/>
              </a:rPr>
              <a:t>(de Oliveira &amp; Iddings, 2014)</a:t>
            </a:r>
            <a:endParaRPr lang="en-GB" sz="2400" dirty="0">
              <a:latin typeface="Calibri" panose="020F0502020204030204" pitchFamily="34" charset="0"/>
              <a:cs typeface="Calibri" panose="020F0502020204030204" pitchFamily="34" charset="0"/>
            </a:endParaRPr>
          </a:p>
        </p:txBody>
      </p:sp>
      <p:sp>
        <p:nvSpPr>
          <p:cNvPr id="13" name="Rectangle 1">
            <a:extLst>
              <a:ext uri="{FF2B5EF4-FFF2-40B4-BE49-F238E27FC236}">
                <a16:creationId xmlns:a16="http://schemas.microsoft.com/office/drawing/2014/main" id="{19235A9A-3EDF-4D98-91E1-E45BBDB6AB55}"/>
              </a:ext>
            </a:extLst>
          </p:cNvPr>
          <p:cNvSpPr>
            <a:spLocks noChangeArrowheads="1"/>
          </p:cNvSpPr>
          <p:nvPr/>
        </p:nvSpPr>
        <p:spPr bwMode="auto">
          <a:xfrm>
            <a:off x="450932" y="4821377"/>
            <a:ext cx="10596875"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Is still </a:t>
            </a:r>
            <a:r>
              <a:rPr lang="en-GB" sz="2600" i="1" dirty="0">
                <a:latin typeface="Constantia" pitchFamily="18" charset="0"/>
                <a:ea typeface="宋体" pitchFamily="2" charset="-122"/>
                <a:cs typeface="Times New Roman" pitchFamily="18" charset="0"/>
              </a:rPr>
              <a:t>principally</a:t>
            </a:r>
            <a:r>
              <a:rPr lang="en-GB" sz="2600" dirty="0">
                <a:latin typeface="Constantia" pitchFamily="18" charset="0"/>
                <a:ea typeface="宋体" pitchFamily="2" charset="-122"/>
                <a:cs typeface="Times New Roman" pitchFamily="18" charset="0"/>
              </a:rPr>
              <a:t> offered to students for whom English is not their 	first language</a:t>
            </a:r>
            <a:endParaRPr lang="en-GB" sz="2000" dirty="0">
              <a:latin typeface="Constantia" pitchFamily="18" charset="0"/>
              <a:cs typeface="Arial" pitchFamily="34" charset="0"/>
            </a:endParaRPr>
          </a:p>
        </p:txBody>
      </p:sp>
    </p:spTree>
    <p:extLst>
      <p:ext uri="{BB962C8B-B14F-4D97-AF65-F5344CB8AC3E}">
        <p14:creationId xmlns:p14="http://schemas.microsoft.com/office/powerpoint/2010/main" val="128791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D3FEAB-0F80-41A0-BCE3-5E9F151F6BBE}"/>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CA70A022-7226-41C0-8DA4-1916A548473B}"/>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6" name="Rectangle 1">
            <a:extLst>
              <a:ext uri="{FF2B5EF4-FFF2-40B4-BE49-F238E27FC236}">
                <a16:creationId xmlns:a16="http://schemas.microsoft.com/office/drawing/2014/main" id="{B89B4439-68D1-4F7F-9468-E4C5955B45F0}"/>
              </a:ext>
            </a:extLst>
          </p:cNvPr>
          <p:cNvSpPr>
            <a:spLocks noChangeArrowheads="1"/>
          </p:cNvSpPr>
          <p:nvPr/>
        </p:nvSpPr>
        <p:spPr bwMode="auto">
          <a:xfrm>
            <a:off x="329012" y="1093299"/>
            <a:ext cx="10065926" cy="3710899"/>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Still tends to be divided into </a:t>
            </a:r>
            <a:r>
              <a:rPr lang="en-GB" sz="2600" i="1" dirty="0">
                <a:latin typeface="Constantia" pitchFamily="18" charset="0"/>
                <a:ea typeface="宋体" pitchFamily="2" charset="-122"/>
                <a:cs typeface="Times New Roman" pitchFamily="18" charset="0"/>
              </a:rPr>
              <a:t>2 broad camps </a:t>
            </a:r>
            <a:r>
              <a:rPr lang="en-GB" sz="2600" dirty="0">
                <a:latin typeface="Constantia" pitchFamily="18" charset="0"/>
                <a:ea typeface="宋体" pitchFamily="2" charset="-122"/>
                <a:cs typeface="Times New Roman" pitchFamily="18" charset="0"/>
              </a:rPr>
              <a:t>for delivery: </a:t>
            </a:r>
          </a:p>
          <a:p>
            <a:pPr fontAlgn="base">
              <a:spcBef>
                <a:spcPct val="0"/>
              </a:spcBef>
              <a:spcAft>
                <a:spcPct val="0"/>
              </a:spcAft>
              <a:buFont typeface="Wingdings" pitchFamily="2" charset="2"/>
              <a:buChar char="v"/>
            </a:pPr>
            <a:endParaRPr lang="en-GB" sz="2600" dirty="0">
              <a:latin typeface="Constantia" pitchFamily="18" charset="0"/>
              <a:ea typeface="宋体" pitchFamily="2" charset="-122"/>
              <a:cs typeface="Times New Roman" pitchFamily="18" charset="0"/>
            </a:endParaRPr>
          </a:p>
          <a:p>
            <a:pPr marL="457200" indent="-457200" fontAlgn="base">
              <a:spcBef>
                <a:spcPct val="0"/>
              </a:spcBef>
              <a:spcAft>
                <a:spcPct val="0"/>
              </a:spcAft>
              <a:buFont typeface="Wingdings" panose="05000000000000000000" pitchFamily="2" charset="2"/>
              <a:buChar char="Ø"/>
            </a:pPr>
            <a:r>
              <a:rPr lang="en-GB" sz="2600" dirty="0">
                <a:latin typeface="Constantia" pitchFamily="18" charset="0"/>
                <a:ea typeface="宋体" pitchFamily="2" charset="-122"/>
                <a:cs typeface="Times New Roman" pitchFamily="18" charset="0"/>
              </a:rPr>
              <a:t>	</a:t>
            </a:r>
            <a:r>
              <a:rPr lang="en-GB" sz="2600" b="1" dirty="0">
                <a:latin typeface="Constantia" pitchFamily="18" charset="0"/>
                <a:ea typeface="宋体" pitchFamily="2" charset="-122"/>
                <a:cs typeface="Times New Roman" pitchFamily="18" charset="0"/>
              </a:rPr>
              <a:t>pre-sessional provision </a:t>
            </a:r>
          </a:p>
          <a:p>
            <a:pPr fontAlgn="base">
              <a:spcBef>
                <a:spcPct val="0"/>
              </a:spcBef>
              <a:spcAft>
                <a:spcPct val="0"/>
              </a:spcAft>
            </a:pPr>
            <a:r>
              <a:rPr lang="en-GB" sz="2600" dirty="0">
                <a:latin typeface="Constantia" pitchFamily="18" charset="0"/>
                <a:ea typeface="宋体" pitchFamily="2" charset="-122"/>
                <a:cs typeface="Times New Roman" pitchFamily="18" charset="0"/>
              </a:rPr>
              <a:t>	</a:t>
            </a:r>
            <a:r>
              <a:rPr lang="en-GB" sz="2200" dirty="0">
                <a:latin typeface="Constantia" pitchFamily="18" charset="0"/>
                <a:ea typeface="宋体" pitchFamily="2" charset="-122"/>
                <a:cs typeface="Times New Roman" pitchFamily="18" charset="0"/>
              </a:rPr>
              <a:t>(in the form of intensive summer programmes or year-long 	foundation/bridging courses)</a:t>
            </a:r>
          </a:p>
          <a:p>
            <a:pPr fontAlgn="base">
              <a:spcBef>
                <a:spcPct val="0"/>
              </a:spcBef>
              <a:spcAft>
                <a:spcPct val="0"/>
              </a:spcAft>
            </a:pPr>
            <a:endParaRPr lang="en-GB" sz="2600" dirty="0">
              <a:latin typeface="Constantia" pitchFamily="18" charset="0"/>
              <a:ea typeface="宋体" pitchFamily="2" charset="-122"/>
              <a:cs typeface="Times New Roman" pitchFamily="18" charset="0"/>
            </a:endParaRPr>
          </a:p>
          <a:p>
            <a:pPr marL="457200" indent="-457200" fontAlgn="base">
              <a:spcBef>
                <a:spcPct val="0"/>
              </a:spcBef>
              <a:spcAft>
                <a:spcPct val="0"/>
              </a:spcAft>
              <a:buFont typeface="Wingdings" panose="05000000000000000000" pitchFamily="2" charset="2"/>
              <a:buChar char="Ø"/>
            </a:pPr>
            <a:r>
              <a:rPr lang="en-GB" sz="2600" dirty="0">
                <a:latin typeface="Constantia" pitchFamily="18" charset="0"/>
                <a:ea typeface="宋体" pitchFamily="2" charset="-122"/>
                <a:cs typeface="Times New Roman" pitchFamily="18" charset="0"/>
              </a:rPr>
              <a:t>	</a:t>
            </a:r>
            <a:r>
              <a:rPr lang="en-GB" sz="2600" b="1" dirty="0">
                <a:latin typeface="Constantia" pitchFamily="18" charset="0"/>
                <a:ea typeface="宋体" pitchFamily="2" charset="-122"/>
                <a:cs typeface="Times New Roman" pitchFamily="18" charset="0"/>
              </a:rPr>
              <a:t>in-sessional provision</a:t>
            </a:r>
          </a:p>
          <a:p>
            <a:pPr fontAlgn="base">
              <a:spcBef>
                <a:spcPct val="0"/>
              </a:spcBef>
              <a:spcAft>
                <a:spcPct val="0"/>
              </a:spcAft>
            </a:pPr>
            <a:r>
              <a:rPr lang="en-GB" sz="2600" dirty="0">
                <a:latin typeface="Constantia" pitchFamily="18" charset="0"/>
                <a:ea typeface="宋体" pitchFamily="2" charset="-122"/>
                <a:cs typeface="Times New Roman" pitchFamily="18" charset="0"/>
              </a:rPr>
              <a:t>	</a:t>
            </a:r>
            <a:r>
              <a:rPr lang="en-GB" sz="2200" dirty="0">
                <a:latin typeface="Constantia" pitchFamily="18" charset="0"/>
                <a:ea typeface="宋体" pitchFamily="2" charset="-122"/>
                <a:cs typeface="Times New Roman" pitchFamily="18" charset="0"/>
              </a:rPr>
              <a:t>(in the form of credit-rated/non credit-rated modules or one-off	workshops and clinics)</a:t>
            </a:r>
            <a:endParaRPr lang="en-GB" sz="2200" dirty="0">
              <a:latin typeface="Constantia" pitchFamily="18" charset="0"/>
              <a:cs typeface="Arial" pitchFamily="34" charset="0"/>
            </a:endParaRPr>
          </a:p>
        </p:txBody>
      </p:sp>
      <p:sp>
        <p:nvSpPr>
          <p:cNvPr id="8" name="Rectangle 7">
            <a:extLst>
              <a:ext uri="{FF2B5EF4-FFF2-40B4-BE49-F238E27FC236}">
                <a16:creationId xmlns:a16="http://schemas.microsoft.com/office/drawing/2014/main" id="{E0953398-1B8D-4028-8BAD-29E8E532080A}"/>
              </a:ext>
            </a:extLst>
          </p:cNvPr>
          <p:cNvSpPr>
            <a:spLocks noChangeArrowheads="1"/>
          </p:cNvSpPr>
          <p:nvPr/>
        </p:nvSpPr>
        <p:spPr bwMode="auto">
          <a:xfrm>
            <a:off x="329012" y="4831004"/>
            <a:ext cx="10596875"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Is primarily taught by those with a </a:t>
            </a:r>
            <a:r>
              <a:rPr lang="en-GB" sz="2600" i="1" dirty="0">
                <a:latin typeface="Constantia" pitchFamily="18" charset="0"/>
                <a:ea typeface="宋体" pitchFamily="2" charset="-122"/>
                <a:cs typeface="Times New Roman" pitchFamily="18" charset="0"/>
              </a:rPr>
              <a:t>background in TESOL</a:t>
            </a:r>
            <a:r>
              <a:rPr lang="en-GB" sz="2600" dirty="0">
                <a:latin typeface="Constantia" pitchFamily="18" charset="0"/>
                <a:ea typeface="宋体" pitchFamily="2" charset="-122"/>
                <a:cs typeface="Times New Roman" pitchFamily="18" charset="0"/>
              </a:rPr>
              <a:t> or 	</a:t>
            </a:r>
            <a:r>
              <a:rPr lang="en-GB" sz="2600" i="1" dirty="0">
                <a:latin typeface="Constantia" pitchFamily="18" charset="0"/>
                <a:ea typeface="宋体" pitchFamily="2" charset="-122"/>
                <a:cs typeface="Times New Roman" pitchFamily="18" charset="0"/>
              </a:rPr>
              <a:t>Applied Linguistics</a:t>
            </a:r>
            <a:endParaRPr lang="en-GB" sz="2000" i="1" dirty="0">
              <a:latin typeface="Constantia" pitchFamily="18" charset="0"/>
              <a:cs typeface="Arial" pitchFamily="34" charset="0"/>
            </a:endParaRPr>
          </a:p>
        </p:txBody>
      </p:sp>
      <p:sp>
        <p:nvSpPr>
          <p:cNvPr id="7" name="Rectangle 6">
            <a:extLst>
              <a:ext uri="{FF2B5EF4-FFF2-40B4-BE49-F238E27FC236}">
                <a16:creationId xmlns:a16="http://schemas.microsoft.com/office/drawing/2014/main" id="{EA7AB1BA-91DF-4B99-93B4-F4D137AAB767}"/>
              </a:ext>
            </a:extLst>
          </p:cNvPr>
          <p:cNvSpPr>
            <a:spLocks noChangeArrowheads="1"/>
          </p:cNvSpPr>
          <p:nvPr/>
        </p:nvSpPr>
        <p:spPr bwMode="auto">
          <a:xfrm>
            <a:off x="329012" y="5964291"/>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Still tends to be a discipline dominated by </a:t>
            </a:r>
            <a:r>
              <a:rPr lang="en-GB" sz="2600" i="1" dirty="0">
                <a:latin typeface="Constantia" pitchFamily="18" charset="0"/>
                <a:ea typeface="宋体" pitchFamily="2" charset="-122"/>
                <a:cs typeface="Times New Roman" pitchFamily="18" charset="0"/>
              </a:rPr>
              <a:t>Masters qualifications</a:t>
            </a:r>
            <a:endParaRPr lang="en-GB" sz="2000" i="1" dirty="0">
              <a:latin typeface="Constantia" pitchFamily="18" charset="0"/>
              <a:cs typeface="Arial" pitchFamily="34" charset="0"/>
            </a:endParaRPr>
          </a:p>
        </p:txBody>
      </p:sp>
    </p:spTree>
    <p:extLst>
      <p:ext uri="{BB962C8B-B14F-4D97-AF65-F5344CB8AC3E}">
        <p14:creationId xmlns:p14="http://schemas.microsoft.com/office/powerpoint/2010/main" val="46833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barn(inVertical)">
                                      <p:cBhvr>
                                        <p:cTn id="11" dur="500"/>
                                        <p:tgtEl>
                                          <p:spTgt spid="6">
                                            <p:txEl>
                                              <p:pRg st="2" end="2"/>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barn(inVertical)">
                                      <p:cBhvr>
                                        <p:cTn id="14" dur="500"/>
                                        <p:tgtEl>
                                          <p:spTgt spid="6">
                                            <p:txEl>
                                              <p:pRg st="3" end="3"/>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barn(inVertical)">
                                      <p:cBhvr>
                                        <p:cTn id="17" dur="500"/>
                                        <p:tgtEl>
                                          <p:spTgt spid="6">
                                            <p:txEl>
                                              <p:pRg st="5" end="5"/>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6">
                                            <p:txEl>
                                              <p:pRg st="6" end="6"/>
                                            </p:txEl>
                                          </p:spTgt>
                                        </p:tgtEl>
                                        <p:attrNameLst>
                                          <p:attrName>style.visibility</p:attrName>
                                        </p:attrNameLst>
                                      </p:cBhvr>
                                      <p:to>
                                        <p:strVal val="visible"/>
                                      </p:to>
                                    </p:set>
                                    <p:animEffect transition="in" filter="barn(inVertical)">
                                      <p:cBhvr>
                                        <p:cTn id="20" dur="500"/>
                                        <p:tgtEl>
                                          <p:spTgt spid="6">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55B5E4-82B4-4868-9D57-15FAD8839BA6}"/>
              </a:ext>
            </a:extLst>
          </p:cNvPr>
          <p:cNvSpPr/>
          <p:nvPr/>
        </p:nvSpPr>
        <p:spPr>
          <a:xfrm>
            <a:off x="0" y="0"/>
            <a:ext cx="12190413" cy="928885"/>
          </a:xfrm>
          <a:prstGeom prst="rect">
            <a:avLst/>
          </a:prstGeom>
          <a:solidFill>
            <a:srgbClr val="F5DD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DBFFEA01-16AC-4DD4-9E6B-173FB517FD51}"/>
              </a:ext>
            </a:extLst>
          </p:cNvPr>
          <p:cNvSpPr>
            <a:spLocks noChangeArrowheads="1"/>
          </p:cNvSpPr>
          <p:nvPr/>
        </p:nvSpPr>
        <p:spPr bwMode="auto">
          <a:xfrm>
            <a:off x="107253" y="112728"/>
            <a:ext cx="8631393"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EAP</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11EADD0E-69D9-491D-875B-CFCD924F88B4}"/>
              </a:ext>
            </a:extLst>
          </p:cNvPr>
          <p:cNvSpPr>
            <a:spLocks noChangeArrowheads="1"/>
          </p:cNvSpPr>
          <p:nvPr/>
        </p:nvSpPr>
        <p:spPr bwMode="auto">
          <a:xfrm>
            <a:off x="297268" y="1244040"/>
            <a:ext cx="11142891" cy="131024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Tends to be seen as a </a:t>
            </a:r>
            <a:r>
              <a:rPr lang="en-GB" sz="2600" i="1" dirty="0">
                <a:latin typeface="Constantia" pitchFamily="18" charset="0"/>
                <a:ea typeface="宋体" pitchFamily="2" charset="-122"/>
                <a:cs typeface="Times New Roman" pitchFamily="18" charset="0"/>
              </a:rPr>
              <a:t>service</a:t>
            </a:r>
            <a:r>
              <a:rPr lang="en-GB" sz="2600" dirty="0">
                <a:latin typeface="Constantia" pitchFamily="18" charset="0"/>
                <a:ea typeface="宋体" pitchFamily="2" charset="-122"/>
                <a:cs typeface="Times New Roman" pitchFamily="18" charset="0"/>
              </a:rPr>
              <a:t> and is not usually afforded the same 	academic status or working terms and conditions as other disciplines 	in the academy</a:t>
            </a:r>
            <a:endParaRPr lang="en-GB" sz="2000" dirty="0">
              <a:latin typeface="Constantia" pitchFamily="18" charset="0"/>
              <a:cs typeface="Arial" pitchFamily="34" charset="0"/>
            </a:endParaRPr>
          </a:p>
        </p:txBody>
      </p:sp>
      <p:sp>
        <p:nvSpPr>
          <p:cNvPr id="5" name="Rectangle 4">
            <a:extLst>
              <a:ext uri="{FF2B5EF4-FFF2-40B4-BE49-F238E27FC236}">
                <a16:creationId xmlns:a16="http://schemas.microsoft.com/office/drawing/2014/main" id="{750E9780-1C88-4B48-9DD9-17408E9D3839}"/>
              </a:ext>
            </a:extLst>
          </p:cNvPr>
          <p:cNvSpPr/>
          <p:nvPr/>
        </p:nvSpPr>
        <p:spPr>
          <a:xfrm>
            <a:off x="1285686" y="2796883"/>
            <a:ext cx="8572560" cy="1277273"/>
          </a:xfrm>
          <a:prstGeom prst="rect">
            <a:avLst/>
          </a:prstGeom>
        </p:spPr>
        <p:txBody>
          <a:bodyPr wrap="square">
            <a:spAutoFit/>
          </a:bodyPr>
          <a:lstStyle/>
          <a:p>
            <a:r>
              <a:rPr lang="en-US" sz="2200" dirty="0">
                <a:latin typeface="Calibri" panose="020F0502020204030204" pitchFamily="34" charset="0"/>
                <a:ea typeface="Calibri" pitchFamily="34" charset="0"/>
                <a:cs typeface="Calibri" panose="020F0502020204030204" pitchFamily="34" charset="0"/>
              </a:rPr>
              <a:t>‘In the disciplines, they seem to think that </a:t>
            </a:r>
            <a:r>
              <a:rPr lang="en-US" sz="2200" dirty="0">
                <a:solidFill>
                  <a:srgbClr val="C00000"/>
                </a:solidFill>
                <a:latin typeface="Calibri" panose="020F0502020204030204" pitchFamily="34" charset="0"/>
                <a:ea typeface="Calibri" pitchFamily="34" charset="0"/>
                <a:cs typeface="Calibri" panose="020F0502020204030204" pitchFamily="34" charset="0"/>
              </a:rPr>
              <a:t>you’re just the grammar guy</a:t>
            </a:r>
            <a:r>
              <a:rPr lang="en-US" sz="2200" dirty="0">
                <a:latin typeface="Calibri" panose="020F0502020204030204" pitchFamily="34" charset="0"/>
                <a:ea typeface="Calibri" pitchFamily="34" charset="0"/>
                <a:cs typeface="Calibri" panose="020F0502020204030204" pitchFamily="34" charset="0"/>
              </a:rPr>
              <a:t>’</a:t>
            </a:r>
          </a:p>
          <a:p>
            <a:pPr lvl="0" fontAlgn="base">
              <a:spcBef>
                <a:spcPct val="0"/>
              </a:spcBef>
              <a:spcAft>
                <a:spcPct val="0"/>
              </a:spcAft>
            </a:pPr>
            <a:endParaRPr lang="en-AU" sz="1100" dirty="0">
              <a:latin typeface="Calibri" panose="020F0502020204030204" pitchFamily="34" charset="0"/>
              <a:ea typeface="等线" pitchFamily="2" charset="-122"/>
              <a:cs typeface="Calibri" panose="020F0502020204030204" pitchFamily="34" charset="0"/>
            </a:endParaRPr>
          </a:p>
          <a:p>
            <a:pPr lvl="0" fontAlgn="base">
              <a:spcBef>
                <a:spcPct val="0"/>
              </a:spcBef>
              <a:spcAft>
                <a:spcPct val="0"/>
              </a:spcAft>
            </a:pPr>
            <a:r>
              <a:rPr kumimoji="0" lang="en-AU" sz="2200" b="0" i="0" u="none" strike="noStrike" cap="none" normalizeH="0" baseline="0" dirty="0">
                <a:ln>
                  <a:noFill/>
                </a:ln>
                <a:solidFill>
                  <a:schemeClr val="tx1"/>
                </a:solidFill>
                <a:effectLst/>
                <a:latin typeface="Calibri" panose="020F0502020204030204" pitchFamily="34" charset="0"/>
                <a:ea typeface="等线" pitchFamily="2" charset="-122"/>
                <a:cs typeface="Calibri" panose="020F0502020204030204" pitchFamily="34" charset="0"/>
              </a:rPr>
              <a:t>(interview respondent from 2014</a:t>
            </a:r>
            <a:r>
              <a:rPr kumimoji="0" lang="en-AU" sz="2200" b="0" i="0" u="none" strike="noStrike" cap="none" normalizeH="0" dirty="0">
                <a:ln>
                  <a:noFill/>
                </a:ln>
                <a:solidFill>
                  <a:schemeClr val="tx1"/>
                </a:solidFill>
                <a:effectLst/>
                <a:latin typeface="Calibri" panose="020F0502020204030204" pitchFamily="34" charset="0"/>
                <a:ea typeface="等线" pitchFamily="2" charset="-122"/>
                <a:cs typeface="Calibri" panose="020F0502020204030204" pitchFamily="34" charset="0"/>
              </a:rPr>
              <a:t>)</a:t>
            </a:r>
            <a:endParaRPr kumimoji="0" lang="en-AU" sz="2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endParaRPr lang="en-GB" sz="2200" dirty="0">
              <a:latin typeface="Dubai" pitchFamily="34" charset="-78"/>
              <a:ea typeface="Calibri" pitchFamily="34" charset="0"/>
              <a:cs typeface="Dubai" pitchFamily="34" charset="-78"/>
            </a:endParaRPr>
          </a:p>
        </p:txBody>
      </p:sp>
      <p:sp>
        <p:nvSpPr>
          <p:cNvPr id="6" name="Rectangle 1">
            <a:extLst>
              <a:ext uri="{FF2B5EF4-FFF2-40B4-BE49-F238E27FC236}">
                <a16:creationId xmlns:a16="http://schemas.microsoft.com/office/drawing/2014/main" id="{DA42A4F1-A1EF-4198-988A-81E441418606}"/>
              </a:ext>
            </a:extLst>
          </p:cNvPr>
          <p:cNvSpPr>
            <a:spLocks noChangeArrowheads="1"/>
          </p:cNvSpPr>
          <p:nvPr/>
        </p:nvSpPr>
        <p:spPr bwMode="auto">
          <a:xfrm>
            <a:off x="1285684" y="3891276"/>
            <a:ext cx="9107993"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‘The English for Academic Purposes Practitioner: Operating </a:t>
            </a:r>
            <a:r>
              <a:rPr lang="en-GB" sz="2200" dirty="0">
                <a:solidFill>
                  <a:srgbClr val="C00000"/>
                </a:solidFill>
                <a:ea typeface="宋体" pitchFamily="2" charset="-122"/>
                <a:cs typeface="Times New Roman" pitchFamily="18" charset="0"/>
              </a:rPr>
              <a:t>on the Edge of Academia</a:t>
            </a:r>
            <a:r>
              <a:rPr lang="en-GB" sz="2200" dirty="0">
                <a:ea typeface="宋体" pitchFamily="2" charset="-122"/>
                <a:cs typeface="Times New Roman" pitchFamily="18" charset="0"/>
              </a:rPr>
              <a:t>’ (Ding &amp; Bruce, 2016)</a:t>
            </a:r>
            <a:endParaRPr lang="en-GB" sz="2200" dirty="0">
              <a:cs typeface="Arial" pitchFamily="34" charset="0"/>
            </a:endParaRPr>
          </a:p>
        </p:txBody>
      </p:sp>
      <p:sp>
        <p:nvSpPr>
          <p:cNvPr id="7" name="Rectangle 1">
            <a:extLst>
              <a:ext uri="{FF2B5EF4-FFF2-40B4-BE49-F238E27FC236}">
                <a16:creationId xmlns:a16="http://schemas.microsoft.com/office/drawing/2014/main" id="{33757E44-8357-4BF3-AA87-98D4A743D968}"/>
              </a:ext>
            </a:extLst>
          </p:cNvPr>
          <p:cNvSpPr>
            <a:spLocks noChangeArrowheads="1"/>
          </p:cNvSpPr>
          <p:nvPr/>
        </p:nvSpPr>
        <p:spPr bwMode="auto">
          <a:xfrm>
            <a:off x="1285683" y="5589810"/>
            <a:ext cx="9107993"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a:t>
            </a:r>
            <a:r>
              <a:rPr lang="en-GB" sz="2200" dirty="0">
                <a:solidFill>
                  <a:srgbClr val="C00000"/>
                </a:solidFill>
                <a:ea typeface="宋体" pitchFamily="2" charset="-122"/>
                <a:cs typeface="Times New Roman" pitchFamily="18" charset="0"/>
              </a:rPr>
              <a:t>Stigmatised identities </a:t>
            </a:r>
            <a:r>
              <a:rPr lang="en-GB" sz="2200" dirty="0">
                <a:ea typeface="宋体" pitchFamily="2" charset="-122"/>
                <a:cs typeface="Times New Roman" pitchFamily="18" charset="0"/>
              </a:rPr>
              <a:t>in EAP: How we ‘manage expectations’ to effect our agency’ (Taylor, 2023)</a:t>
            </a:r>
            <a:endParaRPr lang="en-GB" sz="2200" dirty="0">
              <a:cs typeface="Arial" pitchFamily="34" charset="0"/>
            </a:endParaRPr>
          </a:p>
        </p:txBody>
      </p:sp>
      <p:sp>
        <p:nvSpPr>
          <p:cNvPr id="8" name="Rectangle 1">
            <a:extLst>
              <a:ext uri="{FF2B5EF4-FFF2-40B4-BE49-F238E27FC236}">
                <a16:creationId xmlns:a16="http://schemas.microsoft.com/office/drawing/2014/main" id="{E29C7D4B-ED41-40FE-8DC4-8EB66E199167}"/>
              </a:ext>
            </a:extLst>
          </p:cNvPr>
          <p:cNvSpPr>
            <a:spLocks noChangeArrowheads="1"/>
          </p:cNvSpPr>
          <p:nvPr/>
        </p:nvSpPr>
        <p:spPr bwMode="auto">
          <a:xfrm>
            <a:off x="1285682" y="4738129"/>
            <a:ext cx="9107993"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‘Accounting for the </a:t>
            </a:r>
            <a:r>
              <a:rPr lang="en-GB" sz="2200" dirty="0">
                <a:solidFill>
                  <a:srgbClr val="C00000"/>
                </a:solidFill>
                <a:ea typeface="宋体" pitchFamily="2" charset="-122"/>
                <a:cs typeface="Times New Roman" pitchFamily="18" charset="0"/>
              </a:rPr>
              <a:t>Troubled Status </a:t>
            </a:r>
            <a:r>
              <a:rPr lang="en-GB" sz="2200" dirty="0">
                <a:ea typeface="宋体" pitchFamily="2" charset="-122"/>
                <a:cs typeface="Times New Roman" pitchFamily="18" charset="0"/>
              </a:rPr>
              <a:t>of English Language Teachers in Higher Education’ (Bell, 2021)</a:t>
            </a:r>
            <a:endParaRPr lang="en-GB" sz="2200" dirty="0">
              <a:cs typeface="Arial" pitchFamily="34" charset="0"/>
            </a:endParaRPr>
          </a:p>
        </p:txBody>
      </p:sp>
    </p:spTree>
    <p:extLst>
      <p:ext uri="{BB962C8B-B14F-4D97-AF65-F5344CB8AC3E}">
        <p14:creationId xmlns:p14="http://schemas.microsoft.com/office/powerpoint/2010/main" val="348480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AF405C-CAB3-460E-AE29-8AF34A93770E}"/>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35DF34D3-8C3F-4A6A-85F0-E17F548D6FD5}"/>
              </a:ext>
            </a:extLst>
          </p:cNvPr>
          <p:cNvSpPr>
            <a:spLocks noChangeArrowheads="1"/>
          </p:cNvSpPr>
          <p:nvPr/>
        </p:nvSpPr>
        <p:spPr bwMode="auto">
          <a:xfrm>
            <a:off x="107253" y="94957"/>
            <a:ext cx="9611782"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Ac </a:t>
            </a:r>
            <a:r>
              <a:rPr lang="en-GB" sz="3600" b="1" dirty="0" err="1">
                <a:latin typeface="Calibri" panose="020F0502020204030204" pitchFamily="34" charset="0"/>
                <a:ea typeface="宋体" pitchFamily="2" charset="-122"/>
                <a:cs typeface="Calibri" panose="020F0502020204030204" pitchFamily="34" charset="0"/>
              </a:rPr>
              <a:t>Lits</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30839CA8-4263-4342-A46A-967B0FE630FE}"/>
              </a:ext>
            </a:extLst>
          </p:cNvPr>
          <p:cNvSpPr>
            <a:spLocks noChangeArrowheads="1"/>
          </p:cNvSpPr>
          <p:nvPr/>
        </p:nvSpPr>
        <p:spPr bwMode="auto">
          <a:xfrm>
            <a:off x="327692" y="1306882"/>
            <a:ext cx="10596875"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Emerged in the 1990s from the area of </a:t>
            </a:r>
            <a:r>
              <a:rPr lang="en-GB" sz="2600" i="1" dirty="0">
                <a:latin typeface="Constantia" pitchFamily="18" charset="0"/>
                <a:ea typeface="宋体" pitchFamily="2" charset="-122"/>
                <a:cs typeface="Times New Roman" pitchFamily="18" charset="0"/>
              </a:rPr>
              <a:t>‘New Literacy Studies’</a:t>
            </a:r>
            <a:endParaRPr lang="en-GB" sz="2000" i="1"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C4194113-94EF-4695-8E09-5BDF9A54FD89}"/>
              </a:ext>
            </a:extLst>
          </p:cNvPr>
          <p:cNvSpPr>
            <a:spLocks noChangeArrowheads="1"/>
          </p:cNvSpPr>
          <p:nvPr/>
        </p:nvSpPr>
        <p:spPr bwMode="auto">
          <a:xfrm>
            <a:off x="276318" y="4734785"/>
            <a:ext cx="11516066" cy="131024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In its original incarnation, was attempting to </a:t>
            </a:r>
            <a:r>
              <a:rPr lang="en-GB" sz="2600" i="1" dirty="0">
                <a:latin typeface="Constantia" pitchFamily="18" charset="0"/>
                <a:ea typeface="宋体" pitchFamily="2" charset="-122"/>
                <a:cs typeface="Times New Roman" pitchFamily="18" charset="0"/>
              </a:rPr>
              <a:t>move away from a skills-	based, deficit model</a:t>
            </a:r>
            <a:r>
              <a:rPr lang="en-GB" sz="2600" dirty="0">
                <a:latin typeface="Constantia" pitchFamily="18" charset="0"/>
                <a:ea typeface="宋体" pitchFamily="2" charset="-122"/>
                <a:cs typeface="Times New Roman" pitchFamily="18" charset="0"/>
              </a:rPr>
              <a:t> of student academic writing and instead re-position 	writing in the academy as a more complex and multi-faceted endeavour</a:t>
            </a:r>
            <a:endParaRPr lang="en-GB" sz="2000" dirty="0">
              <a:latin typeface="Constantia" pitchFamily="18" charset="0"/>
              <a:cs typeface="Arial" pitchFamily="34" charset="0"/>
            </a:endParaRPr>
          </a:p>
        </p:txBody>
      </p:sp>
      <p:sp>
        <p:nvSpPr>
          <p:cNvPr id="6" name="Rectangle 1">
            <a:extLst>
              <a:ext uri="{FF2B5EF4-FFF2-40B4-BE49-F238E27FC236}">
                <a16:creationId xmlns:a16="http://schemas.microsoft.com/office/drawing/2014/main" id="{A428F29D-0C0D-474F-8E1D-7068A50B3395}"/>
              </a:ext>
            </a:extLst>
          </p:cNvPr>
          <p:cNvSpPr>
            <a:spLocks noChangeArrowheads="1"/>
          </p:cNvSpPr>
          <p:nvPr/>
        </p:nvSpPr>
        <p:spPr bwMode="auto">
          <a:xfrm>
            <a:off x="327691" y="1967665"/>
            <a:ext cx="11413323"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Principally concerned with approaches to academic </a:t>
            </a:r>
            <a:r>
              <a:rPr lang="en-GB" sz="2600" i="1" dirty="0">
                <a:latin typeface="Constantia" pitchFamily="18" charset="0"/>
                <a:ea typeface="宋体" pitchFamily="2" charset="-122"/>
                <a:cs typeface="Times New Roman" pitchFamily="18" charset="0"/>
              </a:rPr>
              <a:t>reading</a:t>
            </a:r>
            <a:r>
              <a:rPr lang="en-GB" sz="2600" dirty="0">
                <a:latin typeface="Constantia" pitchFamily="18" charset="0"/>
                <a:ea typeface="宋体" pitchFamily="2" charset="-122"/>
                <a:cs typeface="Times New Roman" pitchFamily="18" charset="0"/>
              </a:rPr>
              <a:t> and </a:t>
            </a:r>
            <a:r>
              <a:rPr lang="en-GB" sz="2600" i="1" dirty="0">
                <a:latin typeface="Constantia" pitchFamily="18" charset="0"/>
                <a:ea typeface="宋体" pitchFamily="2" charset="-122"/>
                <a:cs typeface="Times New Roman" pitchFamily="18" charset="0"/>
              </a:rPr>
              <a:t>writing</a:t>
            </a:r>
            <a:endParaRPr lang="en-GB" sz="2000" i="1" dirty="0">
              <a:latin typeface="Constantia" pitchFamily="18" charset="0"/>
              <a:cs typeface="Arial" pitchFamily="34" charset="0"/>
            </a:endParaRPr>
          </a:p>
        </p:txBody>
      </p:sp>
      <p:sp>
        <p:nvSpPr>
          <p:cNvPr id="10" name="Rectangle 1">
            <a:extLst>
              <a:ext uri="{FF2B5EF4-FFF2-40B4-BE49-F238E27FC236}">
                <a16:creationId xmlns:a16="http://schemas.microsoft.com/office/drawing/2014/main" id="{96CF77B0-D596-4D9E-B4EC-6B4EBAA4B8D7}"/>
              </a:ext>
            </a:extLst>
          </p:cNvPr>
          <p:cNvSpPr>
            <a:spLocks noChangeArrowheads="1"/>
          </p:cNvSpPr>
          <p:nvPr/>
        </p:nvSpPr>
        <p:spPr bwMode="auto">
          <a:xfrm>
            <a:off x="264462" y="3633966"/>
            <a:ext cx="11925951"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Attempts to </a:t>
            </a:r>
            <a:r>
              <a:rPr lang="en-GB" sz="2600" i="1" dirty="0">
                <a:latin typeface="Constantia" pitchFamily="18" charset="0"/>
                <a:ea typeface="宋体" pitchFamily="2" charset="-122"/>
                <a:cs typeface="Times New Roman" pitchFamily="18" charset="0"/>
              </a:rPr>
              <a:t>encapsulate</a:t>
            </a:r>
            <a:r>
              <a:rPr lang="en-GB" sz="2600" dirty="0">
                <a:latin typeface="Constantia" pitchFamily="18" charset="0"/>
                <a:ea typeface="宋体" pitchFamily="2" charset="-122"/>
                <a:cs typeface="Times New Roman" pitchFamily="18" charset="0"/>
              </a:rPr>
              <a:t>, rather than completely replace, earlier writing 	models and approaches such as ‘study skills’ and ‘academic socialisation’</a:t>
            </a:r>
            <a:endParaRPr lang="en-GB" sz="2000" dirty="0">
              <a:latin typeface="Constantia" pitchFamily="18" charset="0"/>
              <a:cs typeface="Arial" pitchFamily="34" charset="0"/>
            </a:endParaRPr>
          </a:p>
        </p:txBody>
      </p:sp>
      <p:sp>
        <p:nvSpPr>
          <p:cNvPr id="12" name="Rectangle 1">
            <a:extLst>
              <a:ext uri="{FF2B5EF4-FFF2-40B4-BE49-F238E27FC236}">
                <a16:creationId xmlns:a16="http://schemas.microsoft.com/office/drawing/2014/main" id="{6584E2EE-24C7-44D4-847F-702DC4F34ADE}"/>
              </a:ext>
            </a:extLst>
          </p:cNvPr>
          <p:cNvSpPr>
            <a:spLocks noChangeArrowheads="1"/>
          </p:cNvSpPr>
          <p:nvPr/>
        </p:nvSpPr>
        <p:spPr bwMode="auto">
          <a:xfrm>
            <a:off x="327690" y="2662713"/>
            <a:ext cx="11413323"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Views reading and writing as </a:t>
            </a:r>
            <a:r>
              <a:rPr lang="en-GB" sz="2600" i="1" dirty="0">
                <a:latin typeface="Constantia" pitchFamily="18" charset="0"/>
                <a:ea typeface="宋体" pitchFamily="2" charset="-122"/>
                <a:cs typeface="Times New Roman" pitchFamily="18" charset="0"/>
              </a:rPr>
              <a:t>social practices </a:t>
            </a:r>
            <a:r>
              <a:rPr lang="en-GB" sz="2600" dirty="0">
                <a:latin typeface="Constantia" pitchFamily="18" charset="0"/>
                <a:ea typeface="宋体" pitchFamily="2" charset="-122"/>
                <a:cs typeface="Times New Roman" pitchFamily="18" charset="0"/>
              </a:rPr>
              <a:t>which vary with </a:t>
            </a:r>
            <a:r>
              <a:rPr lang="en-GB" sz="2600" i="1" dirty="0">
                <a:latin typeface="Constantia" pitchFamily="18" charset="0"/>
                <a:ea typeface="宋体" pitchFamily="2" charset="-122"/>
                <a:cs typeface="Times New Roman" pitchFamily="18" charset="0"/>
              </a:rPr>
              <a:t>context</a:t>
            </a:r>
            <a:r>
              <a:rPr lang="en-GB" sz="2600" dirty="0">
                <a:latin typeface="Constantia" pitchFamily="18" charset="0"/>
                <a:ea typeface="宋体" pitchFamily="2" charset="-122"/>
                <a:cs typeface="Times New Roman" pitchFamily="18" charset="0"/>
              </a:rPr>
              <a:t>, 	</a:t>
            </a:r>
            <a:r>
              <a:rPr lang="en-GB" sz="2600" i="1" dirty="0">
                <a:latin typeface="Constantia" pitchFamily="18" charset="0"/>
                <a:ea typeface="宋体" pitchFamily="2" charset="-122"/>
                <a:cs typeface="Times New Roman" pitchFamily="18" charset="0"/>
              </a:rPr>
              <a:t>culture</a:t>
            </a:r>
            <a:r>
              <a:rPr lang="en-GB" sz="2600" dirty="0">
                <a:latin typeface="Constantia" pitchFamily="18" charset="0"/>
                <a:ea typeface="宋体" pitchFamily="2" charset="-122"/>
                <a:cs typeface="Times New Roman" pitchFamily="18" charset="0"/>
              </a:rPr>
              <a:t> and </a:t>
            </a:r>
            <a:r>
              <a:rPr lang="en-GB" sz="2600" i="1" dirty="0">
                <a:latin typeface="Constantia" pitchFamily="18" charset="0"/>
                <a:ea typeface="宋体" pitchFamily="2" charset="-122"/>
                <a:cs typeface="Times New Roman" pitchFamily="18" charset="0"/>
              </a:rPr>
              <a:t>genre</a:t>
            </a:r>
            <a:endParaRPr lang="en-GB" sz="2000" i="1" dirty="0">
              <a:latin typeface="Constantia" pitchFamily="18" charset="0"/>
              <a:cs typeface="Arial" pitchFamily="34" charset="0"/>
            </a:endParaRPr>
          </a:p>
        </p:txBody>
      </p:sp>
    </p:spTree>
    <p:extLst>
      <p:ext uri="{BB962C8B-B14F-4D97-AF65-F5344CB8AC3E}">
        <p14:creationId xmlns:p14="http://schemas.microsoft.com/office/powerpoint/2010/main" val="211759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ABADF-67B3-4B62-AF83-3F5E6224EEFF}"/>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5" name="Rectangle 1">
            <a:extLst>
              <a:ext uri="{FF2B5EF4-FFF2-40B4-BE49-F238E27FC236}">
                <a16:creationId xmlns:a16="http://schemas.microsoft.com/office/drawing/2014/main" id="{35C40B64-4A46-4C16-A626-DF2C8C4A3487}"/>
              </a:ext>
            </a:extLst>
          </p:cNvPr>
          <p:cNvSpPr>
            <a:spLocks noChangeArrowheads="1"/>
          </p:cNvSpPr>
          <p:nvPr/>
        </p:nvSpPr>
        <p:spPr bwMode="auto">
          <a:xfrm>
            <a:off x="107253" y="94957"/>
            <a:ext cx="9611782"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Some Definitions &amp; Historical Contexts: Ac </a:t>
            </a:r>
            <a:r>
              <a:rPr lang="en-GB" sz="3600" b="1" dirty="0" err="1">
                <a:latin typeface="Calibri" panose="020F0502020204030204" pitchFamily="34" charset="0"/>
                <a:ea typeface="宋体" pitchFamily="2" charset="-122"/>
                <a:cs typeface="Calibri" panose="020F0502020204030204" pitchFamily="34" charset="0"/>
              </a:rPr>
              <a:t>Lits</a:t>
            </a:r>
            <a:endParaRPr lang="en-GB" sz="3600" b="1" dirty="0">
              <a:latin typeface="Calibri" panose="020F0502020204030204" pitchFamily="34" charset="0"/>
              <a:cs typeface="Calibri" panose="020F0502020204030204" pitchFamily="34" charset="0"/>
            </a:endParaRPr>
          </a:p>
        </p:txBody>
      </p:sp>
      <p:sp>
        <p:nvSpPr>
          <p:cNvPr id="9" name="Rectangle 1">
            <a:extLst>
              <a:ext uri="{FF2B5EF4-FFF2-40B4-BE49-F238E27FC236}">
                <a16:creationId xmlns:a16="http://schemas.microsoft.com/office/drawing/2014/main" id="{05D265F8-4EE1-4282-A188-734F8749BD4F}"/>
              </a:ext>
            </a:extLst>
          </p:cNvPr>
          <p:cNvSpPr>
            <a:spLocks noChangeArrowheads="1"/>
          </p:cNvSpPr>
          <p:nvPr/>
        </p:nvSpPr>
        <p:spPr bwMode="auto">
          <a:xfrm>
            <a:off x="430432" y="4148880"/>
            <a:ext cx="10596875"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Tries to place student writing within the wider framework of 	</a:t>
            </a:r>
            <a:r>
              <a:rPr lang="en-GB" sz="2600" i="1" dirty="0">
                <a:latin typeface="Constantia" pitchFamily="18" charset="0"/>
                <a:ea typeface="宋体" pitchFamily="2" charset="-122"/>
                <a:cs typeface="Times New Roman" pitchFamily="18" charset="0"/>
              </a:rPr>
              <a:t>institutional practices</a:t>
            </a:r>
            <a:r>
              <a:rPr lang="en-GB" sz="2600" dirty="0">
                <a:latin typeface="Constantia" pitchFamily="18" charset="0"/>
                <a:ea typeface="宋体" pitchFamily="2" charset="-122"/>
                <a:cs typeface="Times New Roman" pitchFamily="18" charset="0"/>
              </a:rPr>
              <a:t>, </a:t>
            </a:r>
            <a:r>
              <a:rPr lang="en-GB" sz="2600" i="1" dirty="0">
                <a:latin typeface="Constantia" pitchFamily="18" charset="0"/>
                <a:ea typeface="宋体" pitchFamily="2" charset="-122"/>
                <a:cs typeface="Times New Roman" pitchFamily="18" charset="0"/>
              </a:rPr>
              <a:t>epistemologies, power</a:t>
            </a:r>
            <a:r>
              <a:rPr lang="en-GB" sz="2600" dirty="0">
                <a:latin typeface="Constantia" pitchFamily="18" charset="0"/>
                <a:ea typeface="宋体" pitchFamily="2" charset="-122"/>
                <a:cs typeface="Times New Roman" pitchFamily="18" charset="0"/>
              </a:rPr>
              <a:t> and </a:t>
            </a:r>
            <a:r>
              <a:rPr lang="en-GB" sz="2600" i="1" dirty="0">
                <a:latin typeface="Constantia" pitchFamily="18" charset="0"/>
                <a:ea typeface="宋体" pitchFamily="2" charset="-122"/>
                <a:cs typeface="Times New Roman" pitchFamily="18" charset="0"/>
              </a:rPr>
              <a:t>identities</a:t>
            </a:r>
            <a:endParaRPr lang="en-GB" sz="2000" i="1" dirty="0">
              <a:latin typeface="Constantia" pitchFamily="18" charset="0"/>
              <a:cs typeface="Arial" pitchFamily="34" charset="0"/>
            </a:endParaRPr>
          </a:p>
        </p:txBody>
      </p:sp>
      <p:sp>
        <p:nvSpPr>
          <p:cNvPr id="10" name="Rectangle 1">
            <a:extLst>
              <a:ext uri="{FF2B5EF4-FFF2-40B4-BE49-F238E27FC236}">
                <a16:creationId xmlns:a16="http://schemas.microsoft.com/office/drawing/2014/main" id="{F6E23C27-4BD4-4328-828D-DC6E89F5BF54}"/>
              </a:ext>
            </a:extLst>
          </p:cNvPr>
          <p:cNvSpPr>
            <a:spLocks noChangeArrowheads="1"/>
          </p:cNvSpPr>
          <p:nvPr/>
        </p:nvSpPr>
        <p:spPr bwMode="auto">
          <a:xfrm>
            <a:off x="388544" y="5324102"/>
            <a:ext cx="10596875"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Builds on some of the traditions established by </a:t>
            </a:r>
            <a:r>
              <a:rPr lang="en-GB" sz="2600" i="1" dirty="0">
                <a:latin typeface="Constantia" pitchFamily="18" charset="0"/>
                <a:ea typeface="宋体" pitchFamily="2" charset="-122"/>
                <a:cs typeface="Times New Roman" pitchFamily="18" charset="0"/>
              </a:rPr>
              <a:t>critical discourse 	analysis</a:t>
            </a:r>
            <a:r>
              <a:rPr lang="en-GB" sz="2600" dirty="0">
                <a:latin typeface="Constantia" pitchFamily="18" charset="0"/>
                <a:ea typeface="宋体" pitchFamily="2" charset="-122"/>
                <a:cs typeface="Times New Roman" pitchFamily="18" charset="0"/>
              </a:rPr>
              <a:t>, </a:t>
            </a:r>
            <a:r>
              <a:rPr lang="en-GB" sz="2600" i="1" dirty="0">
                <a:latin typeface="Constantia" pitchFamily="18" charset="0"/>
                <a:ea typeface="宋体" pitchFamily="2" charset="-122"/>
                <a:cs typeface="Times New Roman" pitchFamily="18" charset="0"/>
              </a:rPr>
              <a:t>systemic functional linguistics </a:t>
            </a:r>
            <a:r>
              <a:rPr lang="en-GB" sz="2600" dirty="0">
                <a:latin typeface="Constantia" pitchFamily="18" charset="0"/>
                <a:ea typeface="宋体" pitchFamily="2" charset="-122"/>
                <a:cs typeface="Times New Roman" pitchFamily="18" charset="0"/>
              </a:rPr>
              <a:t>and </a:t>
            </a:r>
            <a:r>
              <a:rPr lang="en-GB" sz="2600" i="1" dirty="0">
                <a:latin typeface="Constantia" pitchFamily="18" charset="0"/>
                <a:ea typeface="宋体" pitchFamily="2" charset="-122"/>
                <a:cs typeface="Times New Roman" pitchFamily="18" charset="0"/>
              </a:rPr>
              <a:t>cultural anthropology</a:t>
            </a:r>
            <a:endParaRPr lang="en-GB" sz="2000" i="1" dirty="0">
              <a:latin typeface="Constantia" pitchFamily="18" charset="0"/>
              <a:cs typeface="Arial" pitchFamily="34" charset="0"/>
            </a:endParaRPr>
          </a:p>
        </p:txBody>
      </p:sp>
      <p:sp>
        <p:nvSpPr>
          <p:cNvPr id="11" name="Rectangle 1">
            <a:extLst>
              <a:ext uri="{FF2B5EF4-FFF2-40B4-BE49-F238E27FC236}">
                <a16:creationId xmlns:a16="http://schemas.microsoft.com/office/drawing/2014/main" id="{1087CB52-912D-4798-A104-6FFC16566AD1}"/>
              </a:ext>
            </a:extLst>
          </p:cNvPr>
          <p:cNvSpPr>
            <a:spLocks noChangeArrowheads="1"/>
          </p:cNvSpPr>
          <p:nvPr/>
        </p:nvSpPr>
        <p:spPr bwMode="auto">
          <a:xfrm>
            <a:off x="388544" y="1398326"/>
            <a:ext cx="11413323" cy="171035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Was originally predicated on the belief that students should be 	encouraged to </a:t>
            </a:r>
            <a:r>
              <a:rPr lang="en-GB" sz="2600" i="1" dirty="0">
                <a:latin typeface="Constantia" pitchFamily="18" charset="0"/>
                <a:ea typeface="宋体" pitchFamily="2" charset="-122"/>
                <a:cs typeface="Times New Roman" pitchFamily="18" charset="0"/>
              </a:rPr>
              <a:t>make sense of their own approaches to literary practices </a:t>
            </a:r>
            <a:r>
              <a:rPr lang="en-GB" sz="2600" dirty="0">
                <a:latin typeface="Constantia" pitchFamily="18" charset="0"/>
                <a:ea typeface="宋体" pitchFamily="2" charset="-122"/>
                <a:cs typeface="Times New Roman" pitchFamily="18" charset="0"/>
              </a:rPr>
              <a:t>	without necessarily making any prior assumptions about what is 	appropriate or effective</a:t>
            </a:r>
            <a:endParaRPr lang="en-GB" sz="2000" dirty="0">
              <a:latin typeface="Constantia" pitchFamily="18" charset="0"/>
              <a:cs typeface="Arial" pitchFamily="34" charset="0"/>
            </a:endParaRPr>
          </a:p>
        </p:txBody>
      </p:sp>
      <p:sp>
        <p:nvSpPr>
          <p:cNvPr id="12" name="Rectangle 1">
            <a:extLst>
              <a:ext uri="{FF2B5EF4-FFF2-40B4-BE49-F238E27FC236}">
                <a16:creationId xmlns:a16="http://schemas.microsoft.com/office/drawing/2014/main" id="{AA7CBF03-CF77-4FE7-9E88-3446C174E0F9}"/>
              </a:ext>
            </a:extLst>
          </p:cNvPr>
          <p:cNvSpPr>
            <a:spLocks noChangeArrowheads="1"/>
          </p:cNvSpPr>
          <p:nvPr/>
        </p:nvSpPr>
        <p:spPr bwMode="auto">
          <a:xfrm>
            <a:off x="388543" y="3323106"/>
            <a:ext cx="11413323"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Acknowledges that </a:t>
            </a:r>
            <a:r>
              <a:rPr lang="en-GB" sz="2600" i="1" dirty="0">
                <a:latin typeface="Constantia" pitchFamily="18" charset="0"/>
                <a:ea typeface="宋体" pitchFamily="2" charset="-122"/>
                <a:cs typeface="Times New Roman" pitchFamily="18" charset="0"/>
              </a:rPr>
              <a:t>meanings are in fact contested</a:t>
            </a:r>
            <a:endParaRPr lang="en-GB" sz="2000" i="1" dirty="0">
              <a:latin typeface="Constantia" pitchFamily="18" charset="0"/>
              <a:cs typeface="Arial" pitchFamily="34" charset="0"/>
            </a:endParaRPr>
          </a:p>
        </p:txBody>
      </p:sp>
    </p:spTree>
    <p:extLst>
      <p:ext uri="{BB962C8B-B14F-4D97-AF65-F5344CB8AC3E}">
        <p14:creationId xmlns:p14="http://schemas.microsoft.com/office/powerpoint/2010/main" val="41754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44EF89-EB70-465F-91F1-9DAD8A98A7FA}"/>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1DD51EF1-CB5E-490F-8563-0A38CB84C464}"/>
              </a:ext>
            </a:extLst>
          </p:cNvPr>
          <p:cNvSpPr>
            <a:spLocks noChangeArrowheads="1"/>
          </p:cNvSpPr>
          <p:nvPr/>
        </p:nvSpPr>
        <p:spPr bwMode="auto">
          <a:xfrm>
            <a:off x="209994" y="113014"/>
            <a:ext cx="11694614"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An Updated Conceptualisation of Ac </a:t>
            </a:r>
            <a:r>
              <a:rPr lang="en-GB" sz="3600" b="1" dirty="0" err="1">
                <a:latin typeface="Calibri" panose="020F0502020204030204" pitchFamily="34" charset="0"/>
                <a:ea typeface="宋体" pitchFamily="2" charset="-122"/>
                <a:cs typeface="Calibri" panose="020F0502020204030204" pitchFamily="34" charset="0"/>
              </a:rPr>
              <a:t>Lits</a:t>
            </a:r>
            <a:r>
              <a:rPr lang="en-GB" sz="3600" b="1" dirty="0">
                <a:latin typeface="Calibri" panose="020F0502020204030204" pitchFamily="34" charset="0"/>
                <a:ea typeface="宋体" pitchFamily="2" charset="-122"/>
                <a:cs typeface="Calibri" panose="020F0502020204030204" pitchFamily="34" charset="0"/>
              </a:rPr>
              <a:t> for 2025?</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57BE6407-0F8F-414D-AE79-FB8B19DB0B92}"/>
              </a:ext>
            </a:extLst>
          </p:cNvPr>
          <p:cNvSpPr>
            <a:spLocks noChangeArrowheads="1"/>
          </p:cNvSpPr>
          <p:nvPr/>
        </p:nvSpPr>
        <p:spPr bwMode="auto">
          <a:xfrm>
            <a:off x="1251575" y="1537793"/>
            <a:ext cx="9443824" cy="3987898"/>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algn="just" fontAlgn="base">
              <a:spcBef>
                <a:spcPct val="0"/>
              </a:spcBef>
              <a:spcAft>
                <a:spcPct val="0"/>
              </a:spcAft>
            </a:pPr>
            <a:r>
              <a:rPr lang="en-GB" sz="3600" dirty="0">
                <a:latin typeface="Constantia" pitchFamily="18" charset="0"/>
                <a:ea typeface="宋体" pitchFamily="2" charset="-122"/>
                <a:cs typeface="Times New Roman" pitchFamily="18" charset="0"/>
              </a:rPr>
              <a:t>What a student- </a:t>
            </a:r>
            <a:r>
              <a:rPr lang="en-GB" sz="3600" i="1" dirty="0">
                <a:latin typeface="Constantia" pitchFamily="18" charset="0"/>
                <a:ea typeface="宋体" pitchFamily="2" charset="-122"/>
                <a:cs typeface="Times New Roman" pitchFamily="18" charset="0"/>
              </a:rPr>
              <a:t>any</a:t>
            </a:r>
            <a:r>
              <a:rPr lang="en-GB" sz="3600" dirty="0">
                <a:latin typeface="Constantia" pitchFamily="18" charset="0"/>
                <a:ea typeface="宋体" pitchFamily="2" charset="-122"/>
                <a:cs typeface="Times New Roman" pitchFamily="18" charset="0"/>
              </a:rPr>
              <a:t> student- needs to know and be able to do in order to be deemed successful across a range of academic contexts, encompassing the domains of reading, writing, speaking, listening, IT, research, social interaction, critical thinking and the appropriate use and applications of Gen AI</a:t>
            </a:r>
            <a:endParaRPr lang="en-GB" sz="3600" dirty="0">
              <a:latin typeface="Constantia" pitchFamily="18" charset="0"/>
              <a:cs typeface="Arial" pitchFamily="34" charset="0"/>
            </a:endParaRPr>
          </a:p>
        </p:txBody>
      </p:sp>
    </p:spTree>
    <p:extLst>
      <p:ext uri="{BB962C8B-B14F-4D97-AF65-F5344CB8AC3E}">
        <p14:creationId xmlns:p14="http://schemas.microsoft.com/office/powerpoint/2010/main" val="400099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C9336B-CF40-455F-A415-BFE3AB5112DD}"/>
              </a:ext>
            </a:extLst>
          </p:cNvPr>
          <p:cNvSpPr/>
          <p:nvPr/>
        </p:nvSpPr>
        <p:spPr>
          <a:xfrm>
            <a:off x="0" y="0"/>
            <a:ext cx="12190413" cy="928885"/>
          </a:xfrm>
          <a:prstGeom prst="rect">
            <a:avLst/>
          </a:prstGeom>
          <a:solidFill>
            <a:srgbClr val="88C49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AC0F4A52-5EA6-4B91-BDD9-E0C79D9D4A16}"/>
              </a:ext>
            </a:extLst>
          </p:cNvPr>
          <p:cNvSpPr>
            <a:spLocks noChangeArrowheads="1"/>
          </p:cNvSpPr>
          <p:nvPr/>
        </p:nvSpPr>
        <p:spPr bwMode="auto">
          <a:xfrm>
            <a:off x="239230" y="129423"/>
            <a:ext cx="751216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A Contemporary SWOT Analysis</a:t>
            </a:r>
            <a:endParaRPr lang="en-GB" sz="3600" b="1" dirty="0">
              <a:latin typeface="Calibri" panose="020F0502020204030204" pitchFamily="34" charset="0"/>
              <a:cs typeface="Calibri" panose="020F0502020204030204" pitchFamily="34" charset="0"/>
            </a:endParaRPr>
          </a:p>
        </p:txBody>
      </p:sp>
      <p:sp>
        <p:nvSpPr>
          <p:cNvPr id="4" name="Rectangle 11">
            <a:extLst>
              <a:ext uri="{FF2B5EF4-FFF2-40B4-BE49-F238E27FC236}">
                <a16:creationId xmlns:a16="http://schemas.microsoft.com/office/drawing/2014/main" id="{B10A101D-D71B-443B-952C-ED02DC9F58D2}"/>
              </a:ext>
            </a:extLst>
          </p:cNvPr>
          <p:cNvSpPr>
            <a:spLocks noChangeArrowheads="1"/>
          </p:cNvSpPr>
          <p:nvPr/>
        </p:nvSpPr>
        <p:spPr bwMode="auto">
          <a:xfrm>
            <a:off x="480536" y="1130430"/>
            <a:ext cx="18056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200" b="1" i="1" dirty="0">
                <a:latin typeface="Calibri" pitchFamily="34" charset="0"/>
                <a:cs typeface="Calibri" pitchFamily="34" charset="0"/>
              </a:rPr>
              <a:t>Strengths</a:t>
            </a:r>
          </a:p>
        </p:txBody>
      </p:sp>
      <p:sp>
        <p:nvSpPr>
          <p:cNvPr id="5" name="Rectangle 11">
            <a:extLst>
              <a:ext uri="{FF2B5EF4-FFF2-40B4-BE49-F238E27FC236}">
                <a16:creationId xmlns:a16="http://schemas.microsoft.com/office/drawing/2014/main" id="{7976EF8C-3E8A-4C7F-AFF8-B0FABBBFB20D}"/>
              </a:ext>
            </a:extLst>
          </p:cNvPr>
          <p:cNvSpPr>
            <a:spLocks noChangeArrowheads="1"/>
          </p:cNvSpPr>
          <p:nvPr/>
        </p:nvSpPr>
        <p:spPr bwMode="auto">
          <a:xfrm>
            <a:off x="3114241" y="1130431"/>
            <a:ext cx="22715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200" b="1" i="1" dirty="0">
                <a:latin typeface="Calibri" pitchFamily="34" charset="0"/>
                <a:cs typeface="Calibri" pitchFamily="34" charset="0"/>
              </a:rPr>
              <a:t>Weaknesses</a:t>
            </a:r>
          </a:p>
        </p:txBody>
      </p:sp>
      <p:sp>
        <p:nvSpPr>
          <p:cNvPr id="6" name="Rectangle 11">
            <a:extLst>
              <a:ext uri="{FF2B5EF4-FFF2-40B4-BE49-F238E27FC236}">
                <a16:creationId xmlns:a16="http://schemas.microsoft.com/office/drawing/2014/main" id="{810636ED-59EB-444D-9344-28202E32D1C5}"/>
              </a:ext>
            </a:extLst>
          </p:cNvPr>
          <p:cNvSpPr>
            <a:spLocks noChangeArrowheads="1"/>
          </p:cNvSpPr>
          <p:nvPr/>
        </p:nvSpPr>
        <p:spPr bwMode="auto">
          <a:xfrm>
            <a:off x="6048827" y="1130431"/>
            <a:ext cx="256512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200" b="1" i="1" dirty="0">
                <a:latin typeface="Calibri" pitchFamily="34" charset="0"/>
                <a:cs typeface="Calibri" pitchFamily="34" charset="0"/>
              </a:rPr>
              <a:t>Opportunities</a:t>
            </a:r>
          </a:p>
        </p:txBody>
      </p:sp>
      <p:sp>
        <p:nvSpPr>
          <p:cNvPr id="7" name="Rectangle 11">
            <a:extLst>
              <a:ext uri="{FF2B5EF4-FFF2-40B4-BE49-F238E27FC236}">
                <a16:creationId xmlns:a16="http://schemas.microsoft.com/office/drawing/2014/main" id="{826DEA69-BEFB-4A21-A572-0523F3AAADE9}"/>
              </a:ext>
            </a:extLst>
          </p:cNvPr>
          <p:cNvSpPr>
            <a:spLocks noChangeArrowheads="1"/>
          </p:cNvSpPr>
          <p:nvPr/>
        </p:nvSpPr>
        <p:spPr bwMode="auto">
          <a:xfrm>
            <a:off x="9401628" y="1130430"/>
            <a:ext cx="14602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200" b="1" i="1" dirty="0">
                <a:latin typeface="Calibri" pitchFamily="34" charset="0"/>
                <a:cs typeface="Calibri" pitchFamily="34" charset="0"/>
              </a:rPr>
              <a:t>Threats</a:t>
            </a:r>
          </a:p>
        </p:txBody>
      </p:sp>
      <p:sp>
        <p:nvSpPr>
          <p:cNvPr id="8" name="Rectangle 11">
            <a:extLst>
              <a:ext uri="{FF2B5EF4-FFF2-40B4-BE49-F238E27FC236}">
                <a16:creationId xmlns:a16="http://schemas.microsoft.com/office/drawing/2014/main" id="{1C6E3BD0-654F-40AD-8D0D-24336FA35F65}"/>
              </a:ext>
            </a:extLst>
          </p:cNvPr>
          <p:cNvSpPr>
            <a:spLocks noChangeArrowheads="1"/>
          </p:cNvSpPr>
          <p:nvPr/>
        </p:nvSpPr>
        <p:spPr bwMode="auto">
          <a:xfrm>
            <a:off x="316714" y="1838288"/>
            <a:ext cx="2428365"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An ongoing need for EAP/Ac </a:t>
            </a:r>
            <a:r>
              <a:rPr lang="en-GB" sz="2200" dirty="0" err="1">
                <a:latin typeface="Calibri" pitchFamily="34" charset="0"/>
                <a:cs typeface="Calibri" pitchFamily="34" charset="0"/>
              </a:rPr>
              <a:t>Lits</a:t>
            </a:r>
            <a:r>
              <a:rPr lang="en-GB" sz="2200" dirty="0">
                <a:latin typeface="Calibri" pitchFamily="34" charset="0"/>
                <a:cs typeface="Calibri" pitchFamily="34" charset="0"/>
              </a:rPr>
              <a:t>, especially in countries now embracing EMI</a:t>
            </a:r>
          </a:p>
        </p:txBody>
      </p:sp>
      <p:sp>
        <p:nvSpPr>
          <p:cNvPr id="9" name="Rectangle 11">
            <a:extLst>
              <a:ext uri="{FF2B5EF4-FFF2-40B4-BE49-F238E27FC236}">
                <a16:creationId xmlns:a16="http://schemas.microsoft.com/office/drawing/2014/main" id="{C09D5672-B418-45F9-8521-910194F16C48}"/>
              </a:ext>
            </a:extLst>
          </p:cNvPr>
          <p:cNvSpPr>
            <a:spLocks noChangeArrowheads="1"/>
          </p:cNvSpPr>
          <p:nvPr/>
        </p:nvSpPr>
        <p:spPr bwMode="auto">
          <a:xfrm>
            <a:off x="316714" y="3746474"/>
            <a:ext cx="266449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In ELT as a whole, EAP still arguably represents the top-end of the profession in terms of pay and conditions etc</a:t>
            </a:r>
          </a:p>
        </p:txBody>
      </p:sp>
      <p:sp>
        <p:nvSpPr>
          <p:cNvPr id="10" name="Rectangle 11">
            <a:extLst>
              <a:ext uri="{FF2B5EF4-FFF2-40B4-BE49-F238E27FC236}">
                <a16:creationId xmlns:a16="http://schemas.microsoft.com/office/drawing/2014/main" id="{C53C7545-E896-4985-8D40-97B435241173}"/>
              </a:ext>
            </a:extLst>
          </p:cNvPr>
          <p:cNvSpPr>
            <a:spLocks noChangeArrowheads="1"/>
          </p:cNvSpPr>
          <p:nvPr/>
        </p:nvSpPr>
        <p:spPr bwMode="auto">
          <a:xfrm>
            <a:off x="3121990" y="1826651"/>
            <a:ext cx="2428365"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Perceived as being a ‘service industry’ rather than as an academic discipline in its own right</a:t>
            </a:r>
          </a:p>
        </p:txBody>
      </p:sp>
      <p:sp>
        <p:nvSpPr>
          <p:cNvPr id="11" name="Rectangle 11">
            <a:extLst>
              <a:ext uri="{FF2B5EF4-FFF2-40B4-BE49-F238E27FC236}">
                <a16:creationId xmlns:a16="http://schemas.microsoft.com/office/drawing/2014/main" id="{149092E7-EAB1-440D-8660-39BD468780F0}"/>
              </a:ext>
            </a:extLst>
          </p:cNvPr>
          <p:cNvSpPr>
            <a:spLocks noChangeArrowheads="1"/>
          </p:cNvSpPr>
          <p:nvPr/>
        </p:nvSpPr>
        <p:spPr bwMode="auto">
          <a:xfrm>
            <a:off x="6048827" y="1822681"/>
            <a:ext cx="276390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The continued expansion of EMI</a:t>
            </a:r>
          </a:p>
        </p:txBody>
      </p:sp>
      <p:sp>
        <p:nvSpPr>
          <p:cNvPr id="12" name="Rectangle 11">
            <a:extLst>
              <a:ext uri="{FF2B5EF4-FFF2-40B4-BE49-F238E27FC236}">
                <a16:creationId xmlns:a16="http://schemas.microsoft.com/office/drawing/2014/main" id="{03B0F455-4496-41DE-B46C-A50D489405A3}"/>
              </a:ext>
            </a:extLst>
          </p:cNvPr>
          <p:cNvSpPr>
            <a:spLocks noChangeArrowheads="1"/>
          </p:cNvSpPr>
          <p:nvPr/>
        </p:nvSpPr>
        <p:spPr bwMode="auto">
          <a:xfrm>
            <a:off x="6048827" y="2633041"/>
            <a:ext cx="2565126" cy="149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The continued growth of English as the language of academic publishing</a:t>
            </a:r>
          </a:p>
        </p:txBody>
      </p:sp>
      <p:sp>
        <p:nvSpPr>
          <p:cNvPr id="13" name="Rectangle 12">
            <a:extLst>
              <a:ext uri="{FF2B5EF4-FFF2-40B4-BE49-F238E27FC236}">
                <a16:creationId xmlns:a16="http://schemas.microsoft.com/office/drawing/2014/main" id="{BCA8477F-796E-4182-8A26-E6C90F669929}"/>
              </a:ext>
            </a:extLst>
          </p:cNvPr>
          <p:cNvSpPr>
            <a:spLocks noChangeArrowheads="1"/>
          </p:cNvSpPr>
          <p:nvPr/>
        </p:nvSpPr>
        <p:spPr bwMode="auto">
          <a:xfrm>
            <a:off x="3147416" y="3669220"/>
            <a:ext cx="24283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Lack of established entry points to EAP/Ac </a:t>
            </a:r>
            <a:r>
              <a:rPr lang="en-GB" sz="2200" dirty="0" err="1">
                <a:latin typeface="Calibri" pitchFamily="34" charset="0"/>
                <a:cs typeface="Calibri" pitchFamily="34" charset="0"/>
              </a:rPr>
              <a:t>Lits</a:t>
            </a:r>
            <a:r>
              <a:rPr lang="en-GB" sz="2200" dirty="0">
                <a:latin typeface="Calibri" pitchFamily="34" charset="0"/>
                <a:cs typeface="Calibri" pitchFamily="34" charset="0"/>
              </a:rPr>
              <a:t> as a career</a:t>
            </a:r>
          </a:p>
        </p:txBody>
      </p:sp>
      <p:sp>
        <p:nvSpPr>
          <p:cNvPr id="14" name="Rectangle 13">
            <a:extLst>
              <a:ext uri="{FF2B5EF4-FFF2-40B4-BE49-F238E27FC236}">
                <a16:creationId xmlns:a16="http://schemas.microsoft.com/office/drawing/2014/main" id="{11ECFB5A-CA9D-44DD-B8ED-205C10AA441B}"/>
              </a:ext>
            </a:extLst>
          </p:cNvPr>
          <p:cNvSpPr>
            <a:spLocks noChangeArrowheads="1"/>
          </p:cNvSpPr>
          <p:nvPr/>
        </p:nvSpPr>
        <p:spPr bwMode="auto">
          <a:xfrm>
            <a:off x="3147416" y="5146857"/>
            <a:ext cx="24283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Limited progression and poor job stability; increased precarity</a:t>
            </a:r>
          </a:p>
        </p:txBody>
      </p:sp>
      <p:sp>
        <p:nvSpPr>
          <p:cNvPr id="15" name="Rectangle 11">
            <a:extLst>
              <a:ext uri="{FF2B5EF4-FFF2-40B4-BE49-F238E27FC236}">
                <a16:creationId xmlns:a16="http://schemas.microsoft.com/office/drawing/2014/main" id="{ADAAE162-5AF9-4059-B83D-C9C83A08323D}"/>
              </a:ext>
            </a:extLst>
          </p:cNvPr>
          <p:cNvSpPr>
            <a:spLocks noChangeArrowheads="1"/>
          </p:cNvSpPr>
          <p:nvPr/>
        </p:nvSpPr>
        <p:spPr bwMode="auto">
          <a:xfrm>
            <a:off x="9076171" y="2997942"/>
            <a:ext cx="2428365"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Expansion of private providers and the potential for further loss of academic status</a:t>
            </a:r>
          </a:p>
        </p:txBody>
      </p:sp>
      <p:sp>
        <p:nvSpPr>
          <p:cNvPr id="16" name="Rectangle 11">
            <a:extLst>
              <a:ext uri="{FF2B5EF4-FFF2-40B4-BE49-F238E27FC236}">
                <a16:creationId xmlns:a16="http://schemas.microsoft.com/office/drawing/2014/main" id="{A9F88535-447F-4673-917F-993EBAB8003B}"/>
              </a:ext>
            </a:extLst>
          </p:cNvPr>
          <p:cNvSpPr>
            <a:spLocks noChangeArrowheads="1"/>
          </p:cNvSpPr>
          <p:nvPr/>
        </p:nvSpPr>
        <p:spPr bwMode="auto">
          <a:xfrm>
            <a:off x="9068871" y="1792201"/>
            <a:ext cx="2565126"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Lack of formalized benchmarks and credentials</a:t>
            </a:r>
          </a:p>
        </p:txBody>
      </p:sp>
      <p:sp>
        <p:nvSpPr>
          <p:cNvPr id="17" name="Rectangle 11">
            <a:extLst>
              <a:ext uri="{FF2B5EF4-FFF2-40B4-BE49-F238E27FC236}">
                <a16:creationId xmlns:a16="http://schemas.microsoft.com/office/drawing/2014/main" id="{7BC8D081-FEA3-4BD9-BF16-57C174284530}"/>
              </a:ext>
            </a:extLst>
          </p:cNvPr>
          <p:cNvSpPr>
            <a:spLocks noChangeArrowheads="1"/>
          </p:cNvSpPr>
          <p:nvPr/>
        </p:nvSpPr>
        <p:spPr bwMode="auto">
          <a:xfrm>
            <a:off x="6061521" y="4101495"/>
            <a:ext cx="276390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The need for more focused EAP/Ac </a:t>
            </a:r>
            <a:r>
              <a:rPr lang="en-GB" sz="2200" dirty="0" err="1">
                <a:latin typeface="Calibri" pitchFamily="34" charset="0"/>
                <a:cs typeface="Calibri" pitchFamily="34" charset="0"/>
              </a:rPr>
              <a:t>Lits</a:t>
            </a:r>
            <a:r>
              <a:rPr lang="en-GB" sz="2200" dirty="0">
                <a:latin typeface="Calibri" pitchFamily="34" charset="0"/>
                <a:cs typeface="Calibri" pitchFamily="34" charset="0"/>
              </a:rPr>
              <a:t> teacher education</a:t>
            </a:r>
          </a:p>
        </p:txBody>
      </p:sp>
      <p:sp>
        <p:nvSpPr>
          <p:cNvPr id="18" name="Rectangle 11">
            <a:extLst>
              <a:ext uri="{FF2B5EF4-FFF2-40B4-BE49-F238E27FC236}">
                <a16:creationId xmlns:a16="http://schemas.microsoft.com/office/drawing/2014/main" id="{62642E9B-7036-4794-9C02-7BE1BF1D07D1}"/>
              </a:ext>
            </a:extLst>
          </p:cNvPr>
          <p:cNvSpPr>
            <a:spLocks noChangeArrowheads="1"/>
          </p:cNvSpPr>
          <p:nvPr/>
        </p:nvSpPr>
        <p:spPr bwMode="auto">
          <a:xfrm>
            <a:off x="6048827" y="6035161"/>
            <a:ext cx="2717524"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Emergence of Gen AI</a:t>
            </a:r>
          </a:p>
        </p:txBody>
      </p:sp>
      <p:sp>
        <p:nvSpPr>
          <p:cNvPr id="19" name="Rectangle 11">
            <a:extLst>
              <a:ext uri="{FF2B5EF4-FFF2-40B4-BE49-F238E27FC236}">
                <a16:creationId xmlns:a16="http://schemas.microsoft.com/office/drawing/2014/main" id="{5AD80FAD-FFE6-4A5A-ACD6-63F217E793B2}"/>
              </a:ext>
            </a:extLst>
          </p:cNvPr>
          <p:cNvSpPr>
            <a:spLocks noChangeArrowheads="1"/>
          </p:cNvSpPr>
          <p:nvPr/>
        </p:nvSpPr>
        <p:spPr bwMode="auto">
          <a:xfrm>
            <a:off x="9076171" y="4880791"/>
            <a:ext cx="321604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Changing demographics around international student mobility</a:t>
            </a:r>
          </a:p>
        </p:txBody>
      </p:sp>
      <p:sp>
        <p:nvSpPr>
          <p:cNvPr id="20" name="Rectangle 11">
            <a:extLst>
              <a:ext uri="{FF2B5EF4-FFF2-40B4-BE49-F238E27FC236}">
                <a16:creationId xmlns:a16="http://schemas.microsoft.com/office/drawing/2014/main" id="{11EF0094-BCD8-4216-8817-1323CF9C6C31}"/>
              </a:ext>
            </a:extLst>
          </p:cNvPr>
          <p:cNvSpPr>
            <a:spLocks noChangeArrowheads="1"/>
          </p:cNvSpPr>
          <p:nvPr/>
        </p:nvSpPr>
        <p:spPr bwMode="auto">
          <a:xfrm>
            <a:off x="9076171" y="6014614"/>
            <a:ext cx="321604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Emergence of Gen AI</a:t>
            </a:r>
          </a:p>
        </p:txBody>
      </p:sp>
      <p:sp>
        <p:nvSpPr>
          <p:cNvPr id="21" name="Rectangle 11">
            <a:extLst>
              <a:ext uri="{FF2B5EF4-FFF2-40B4-BE49-F238E27FC236}">
                <a16:creationId xmlns:a16="http://schemas.microsoft.com/office/drawing/2014/main" id="{71BA7404-E310-419B-9D79-0A39B957834F}"/>
              </a:ext>
            </a:extLst>
          </p:cNvPr>
          <p:cNvSpPr>
            <a:spLocks noChangeArrowheads="1"/>
          </p:cNvSpPr>
          <p:nvPr/>
        </p:nvSpPr>
        <p:spPr bwMode="auto">
          <a:xfrm>
            <a:off x="6030699" y="5209491"/>
            <a:ext cx="256512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200" dirty="0">
                <a:latin typeface="Calibri" pitchFamily="34" charset="0"/>
                <a:cs typeface="Calibri" pitchFamily="34" charset="0"/>
              </a:rPr>
              <a:t>The need for more practitioner research</a:t>
            </a:r>
          </a:p>
        </p:txBody>
      </p:sp>
    </p:spTree>
    <p:extLst>
      <p:ext uri="{BB962C8B-B14F-4D97-AF65-F5344CB8AC3E}">
        <p14:creationId xmlns:p14="http://schemas.microsoft.com/office/powerpoint/2010/main" val="112479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DE70D3-EA20-4FE9-8A6A-2894344BF452}"/>
              </a:ext>
            </a:extLst>
          </p:cNvPr>
          <p:cNvSpPr/>
          <p:nvPr/>
        </p:nvSpPr>
        <p:spPr>
          <a:xfrm>
            <a:off x="0" y="0"/>
            <a:ext cx="12190413" cy="928885"/>
          </a:xfrm>
          <a:prstGeom prst="rect">
            <a:avLst/>
          </a:prstGeom>
          <a:solidFill>
            <a:srgbClr val="E1D96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5F92C0C1-1F63-4F6A-8E94-BBF035FD1AD2}"/>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Why</a:t>
            </a:r>
            <a:r>
              <a:rPr lang="en-GB" sz="3600" b="1" dirty="0">
                <a:latin typeface="Calibri" panose="020F0502020204030204" pitchFamily="34" charset="0"/>
                <a:ea typeface="宋体" pitchFamily="2" charset="-122"/>
                <a:cs typeface="Calibri" panose="020F0502020204030204" pitchFamily="34" charset="0"/>
              </a:rPr>
              <a:t> the Nexus Needs to be Strengthened</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7E494885-8655-4E8A-87B8-02285FBA42A1}"/>
              </a:ext>
            </a:extLst>
          </p:cNvPr>
          <p:cNvSpPr>
            <a:spLocks noChangeArrowheads="1"/>
          </p:cNvSpPr>
          <p:nvPr/>
        </p:nvSpPr>
        <p:spPr bwMode="auto">
          <a:xfrm>
            <a:off x="152918" y="1169148"/>
            <a:ext cx="11884576"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600" b="1" dirty="0">
                <a:latin typeface="Constantia" pitchFamily="18" charset="0"/>
                <a:ea typeface="宋体" pitchFamily="2" charset="-122"/>
                <a:cs typeface="Times New Roman" pitchFamily="18" charset="0"/>
              </a:rPr>
              <a:t>Changing Demographics in International Student Recruitment</a:t>
            </a:r>
            <a:endParaRPr lang="en-GB" sz="2000" b="1" dirty="0">
              <a:latin typeface="Constantia" pitchFamily="18" charset="0"/>
              <a:cs typeface="Arial" pitchFamily="34" charset="0"/>
            </a:endParaRPr>
          </a:p>
        </p:txBody>
      </p:sp>
      <p:sp>
        <p:nvSpPr>
          <p:cNvPr id="7" name="Rectangle 1">
            <a:extLst>
              <a:ext uri="{FF2B5EF4-FFF2-40B4-BE49-F238E27FC236}">
                <a16:creationId xmlns:a16="http://schemas.microsoft.com/office/drawing/2014/main" id="{13266CBF-07CB-43FD-8CAB-D59BD500D257}"/>
              </a:ext>
            </a:extLst>
          </p:cNvPr>
          <p:cNvSpPr>
            <a:spLocks noChangeArrowheads="1"/>
          </p:cNvSpPr>
          <p:nvPr/>
        </p:nvSpPr>
        <p:spPr bwMode="auto">
          <a:xfrm>
            <a:off x="241521" y="1745393"/>
            <a:ext cx="11708958" cy="1125576"/>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Continuing to view EAP as a service which should only be offered to international students is going to massively restrict its development and ultimately limit its shelf-life: in many contexts, if international student numbers go down, then clearly EAP also goes down</a:t>
            </a:r>
            <a:endParaRPr lang="en-GB" sz="2200" dirty="0">
              <a:cs typeface="Arial" pitchFamily="34" charset="0"/>
            </a:endParaRPr>
          </a:p>
        </p:txBody>
      </p:sp>
      <p:sp>
        <p:nvSpPr>
          <p:cNvPr id="8" name="Rectangle 7">
            <a:extLst>
              <a:ext uri="{FF2B5EF4-FFF2-40B4-BE49-F238E27FC236}">
                <a16:creationId xmlns:a16="http://schemas.microsoft.com/office/drawing/2014/main" id="{0F88D154-FC00-4A8B-8E19-6B7AD37CD29E}"/>
              </a:ext>
            </a:extLst>
          </p:cNvPr>
          <p:cNvSpPr/>
          <p:nvPr/>
        </p:nvSpPr>
        <p:spPr>
          <a:xfrm>
            <a:off x="269682" y="3032079"/>
            <a:ext cx="11495598" cy="3477875"/>
          </a:xfrm>
          <a:prstGeom prst="rect">
            <a:avLst/>
          </a:prstGeom>
        </p:spPr>
        <p:txBody>
          <a:bodyPr wrap="square">
            <a:spAutoFit/>
          </a:bodyPr>
          <a:lstStyle/>
          <a:p>
            <a:pPr algn="just"/>
            <a:r>
              <a:rPr lang="en-GB" sz="2000" dirty="0">
                <a:ea typeface="DengXian" panose="02010600030101010101" pitchFamily="2" charset="-122"/>
                <a:cs typeface="Times New Roman" panose="02020603050405020304" pitchFamily="18" charset="0"/>
              </a:rPr>
              <a:t>‘What I’m talking about now is </a:t>
            </a:r>
            <a:r>
              <a:rPr lang="en-GB" sz="2000" dirty="0">
                <a:solidFill>
                  <a:srgbClr val="FF0000"/>
                </a:solidFill>
                <a:ea typeface="DengXian" panose="02010600030101010101" pitchFamily="2" charset="-122"/>
                <a:cs typeface="Times New Roman" panose="02020603050405020304" pitchFamily="18" charset="0"/>
              </a:rPr>
              <a:t>the unhealthy reliance of British universities on overseas students, especially on Chinese students</a:t>
            </a:r>
            <a:r>
              <a:rPr lang="en-GB" sz="2000" dirty="0">
                <a:ea typeface="DengXian" panose="02010600030101010101" pitchFamily="2" charset="-122"/>
                <a:cs typeface="Times New Roman" panose="02020603050405020304" pitchFamily="18" charset="0"/>
              </a:rPr>
              <a:t>…. I’m not conversant with the exact figures, but I see what’s happening around me. And I know that </a:t>
            </a:r>
            <a:r>
              <a:rPr lang="en-GB" sz="2000" dirty="0">
                <a:solidFill>
                  <a:srgbClr val="FF0000"/>
                </a:solidFill>
                <a:ea typeface="DengXian" panose="02010600030101010101" pitchFamily="2" charset="-122"/>
                <a:cs typeface="Times New Roman" panose="02020603050405020304" pitchFamily="18" charset="0"/>
              </a:rPr>
              <a:t>if the overseas students’ revenue was withdrawn, then lots of universities would go to the wall in Britain</a:t>
            </a:r>
            <a:r>
              <a:rPr lang="en-GB" sz="2000" dirty="0">
                <a:ea typeface="DengXian" panose="02010600030101010101" pitchFamily="2" charset="-122"/>
                <a:cs typeface="Times New Roman" panose="02020603050405020304" pitchFamily="18" charset="0"/>
              </a:rPr>
              <a:t>. It’s as simple as that. If we look at what’s happening politically, if there was some kind of military or political outrage, either from the Chinese side, or from the Chinese perspective looking at the British side, and China as a country overnight told its students that they were not able to go to the UK, then what on earth would UK universities do? As I say, they’d go to the wall. And of course, this isn’t just connected to UK universities generally, it’s connected to EAP in particular, because </a:t>
            </a:r>
            <a:r>
              <a:rPr lang="en-GB" sz="2000" dirty="0">
                <a:solidFill>
                  <a:srgbClr val="FF0000"/>
                </a:solidFill>
                <a:ea typeface="DengXian" panose="02010600030101010101" pitchFamily="2" charset="-122"/>
                <a:cs typeface="Times New Roman" panose="02020603050405020304" pitchFamily="18" charset="0"/>
              </a:rPr>
              <a:t>most students on EAP programmes in the UK are Chinese</a:t>
            </a:r>
            <a:r>
              <a:rPr lang="en-GB" sz="2000" dirty="0">
                <a:ea typeface="DengXian" panose="02010600030101010101" pitchFamily="2" charset="-122"/>
                <a:cs typeface="Times New Roman" panose="02020603050405020304" pitchFamily="18" charset="0"/>
              </a:rPr>
              <a:t>. So that would be two massive sources of revenue which would be just cut from under us. To my mind, I think there’s no doubt that this is a major threat. </a:t>
            </a:r>
            <a:r>
              <a:rPr lang="en-GB" sz="2000" dirty="0">
                <a:solidFill>
                  <a:srgbClr val="FF0000"/>
                </a:solidFill>
                <a:ea typeface="DengXian" panose="02010600030101010101" pitchFamily="2" charset="-122"/>
                <a:cs typeface="Times New Roman" panose="02020603050405020304" pitchFamily="18" charset="0"/>
              </a:rPr>
              <a:t>What would EAP do if Chinese students stopped coming to Britain?</a:t>
            </a:r>
            <a:r>
              <a:rPr lang="en-GB" sz="2000" dirty="0">
                <a:ea typeface="DengXian" panose="02010600030101010101" pitchFamily="2" charset="-122"/>
                <a:cs typeface="Times New Roman" panose="02020603050405020304" pitchFamily="18" charset="0"/>
              </a:rPr>
              <a:t>’</a:t>
            </a:r>
            <a:r>
              <a:rPr lang="en-US" sz="2000" dirty="0">
                <a:ea typeface="DengXian" panose="02010600030101010101" pitchFamily="2" charset="-122"/>
                <a:cs typeface="Times New Roman" panose="02020603050405020304" pitchFamily="18" charset="0"/>
              </a:rPr>
              <a:t> </a:t>
            </a:r>
            <a:r>
              <a:rPr lang="en-US" sz="2000" dirty="0">
                <a:solidFill>
                  <a:srgbClr val="FF0000"/>
                </a:solidFill>
                <a:ea typeface="DengXian" panose="02010600030101010101" pitchFamily="2" charset="-122"/>
                <a:cs typeface="Times New Roman" panose="02020603050405020304" pitchFamily="18" charset="0"/>
              </a:rPr>
              <a:t>   </a:t>
            </a:r>
            <a:r>
              <a:rPr lang="en-GB" sz="1900" dirty="0">
                <a:latin typeface="Calibri" panose="020F0502020204030204" pitchFamily="34" charset="0"/>
                <a:ea typeface="DengXian" panose="02010600030101010101" pitchFamily="2" charset="-122"/>
                <a:cs typeface="Calibri" panose="020F0502020204030204" pitchFamily="34" charset="0"/>
              </a:rPr>
              <a:t>(‘Professor Jones’, interview 2023, quoted from Bell, 2025, p.8)</a:t>
            </a:r>
            <a:endParaRPr lang="en-US" sz="1900" dirty="0">
              <a:effectLst/>
              <a:latin typeface="Calibri" panose="020F0502020204030204" pitchFamily="34"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161332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0B5EF1-57FB-4DE1-A56D-7762C3733A1E}"/>
              </a:ext>
            </a:extLst>
          </p:cNvPr>
          <p:cNvSpPr/>
          <p:nvPr/>
        </p:nvSpPr>
        <p:spPr>
          <a:xfrm>
            <a:off x="0" y="0"/>
            <a:ext cx="12190413" cy="928885"/>
          </a:xfrm>
          <a:prstGeom prst="rect">
            <a:avLst/>
          </a:prstGeom>
          <a:solidFill>
            <a:srgbClr val="E1D96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4" name="Rectangle 1">
            <a:extLst>
              <a:ext uri="{FF2B5EF4-FFF2-40B4-BE49-F238E27FC236}">
                <a16:creationId xmlns:a16="http://schemas.microsoft.com/office/drawing/2014/main" id="{0DB6B3A2-19A8-4CF8-AB09-142057E04547}"/>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Why</a:t>
            </a:r>
            <a:r>
              <a:rPr lang="en-GB" sz="3600" b="1" dirty="0">
                <a:latin typeface="Calibri" panose="020F0502020204030204" pitchFamily="34" charset="0"/>
                <a:ea typeface="宋体" pitchFamily="2" charset="-122"/>
                <a:cs typeface="Calibri" panose="020F0502020204030204" pitchFamily="34" charset="0"/>
              </a:rPr>
              <a:t> the Nexus Needs to be Strengthened</a:t>
            </a:r>
            <a:endParaRPr lang="en-GB" sz="3600" b="1"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782A9B58-E281-40A7-9991-0F9A840ECCCF}"/>
              </a:ext>
            </a:extLst>
          </p:cNvPr>
          <p:cNvSpPr/>
          <p:nvPr/>
        </p:nvSpPr>
        <p:spPr>
          <a:xfrm>
            <a:off x="355031" y="4372091"/>
            <a:ext cx="11142889" cy="2554545"/>
          </a:xfrm>
          <a:prstGeom prst="rect">
            <a:avLst/>
          </a:prstGeom>
        </p:spPr>
        <p:txBody>
          <a:bodyPr wrap="square">
            <a:spAutoFit/>
          </a:bodyPr>
          <a:lstStyle/>
          <a:p>
            <a:pPr algn="just"/>
            <a:r>
              <a:rPr lang="en-GB" sz="2000" dirty="0">
                <a:solidFill>
                  <a:srgbClr val="222222"/>
                </a:solidFill>
                <a:latin typeface="Calibri" panose="020F0502020204030204" pitchFamily="34" charset="0"/>
                <a:ea typeface="DengXian" panose="02010600030101010101" pitchFamily="2" charset="-122"/>
                <a:cs typeface="Calibri" panose="020F0502020204030204" pitchFamily="34" charset="0"/>
              </a:rPr>
              <a:t>Given the linguistic nature of their role, </a:t>
            </a:r>
            <a:r>
              <a:rPr lang="en-GB" sz="2000" dirty="0">
                <a:solidFill>
                  <a:srgbClr val="FF0000"/>
                </a:solidFill>
                <a:latin typeface="Calibri" panose="020F0502020204030204" pitchFamily="34" charset="0"/>
                <a:ea typeface="DengXian" panose="02010600030101010101" pitchFamily="2" charset="-122"/>
                <a:cs typeface="Calibri" panose="020F0502020204030204" pitchFamily="34" charset="0"/>
              </a:rPr>
              <a:t>EAP and academic literacy practitioners are arguably ideally placed to be leading the charge on how the capabilities of Gen AI can be legitimately and ethically harnessed when producing academic work</a:t>
            </a:r>
            <a:r>
              <a:rPr lang="en-GB" sz="2000" dirty="0">
                <a:solidFill>
                  <a:srgbClr val="222222"/>
                </a:solidFill>
                <a:latin typeface="Calibri" panose="020F0502020204030204" pitchFamily="34" charset="0"/>
                <a:ea typeface="DengXian" panose="02010600030101010101" pitchFamily="2" charset="-122"/>
                <a:cs typeface="Calibri" panose="020F0502020204030204" pitchFamily="34" charset="0"/>
              </a:rPr>
              <a:t>… </a:t>
            </a:r>
            <a:r>
              <a:rPr lang="en-US" sz="2000" dirty="0">
                <a:solidFill>
                  <a:srgbClr val="222222"/>
                </a:solidFill>
                <a:latin typeface="Calibri" panose="020F0502020204030204" pitchFamily="34" charset="0"/>
                <a:ea typeface="DengXian" panose="02010600030101010101" pitchFamily="2" charset="-122"/>
                <a:cs typeface="Calibri" panose="020F0502020204030204" pitchFamily="34" charset="0"/>
              </a:rPr>
              <a:t>At the very least… in the wake of new technological developments, </a:t>
            </a:r>
            <a:r>
              <a:rPr lang="en-US" sz="2000" dirty="0">
                <a:solidFill>
                  <a:srgbClr val="FF0000"/>
                </a:solidFill>
                <a:latin typeface="Calibri" panose="020F0502020204030204" pitchFamily="34" charset="0"/>
                <a:ea typeface="DengXian" panose="02010600030101010101" pitchFamily="2" charset="-122"/>
                <a:cs typeface="Calibri" panose="020F0502020204030204" pitchFamily="34" charset="0"/>
              </a:rPr>
              <a:t>the</a:t>
            </a:r>
            <a:r>
              <a:rPr lang="en-US" sz="2000" dirty="0">
                <a:solidFill>
                  <a:srgbClr val="222222"/>
                </a:solidFill>
                <a:latin typeface="Calibri" panose="020F0502020204030204" pitchFamily="34" charset="0"/>
                <a:ea typeface="DengXian" panose="02010600030101010101" pitchFamily="2" charset="-122"/>
                <a:cs typeface="Calibri" panose="020F0502020204030204" pitchFamily="34" charset="0"/>
              </a:rPr>
              <a:t> </a:t>
            </a:r>
            <a:r>
              <a:rPr lang="en-US" sz="2000" dirty="0">
                <a:solidFill>
                  <a:srgbClr val="FF0000"/>
                </a:solidFill>
                <a:latin typeface="Calibri" panose="020F0502020204030204" pitchFamily="34" charset="0"/>
                <a:ea typeface="DengXian" panose="02010600030101010101" pitchFamily="2" charset="-122"/>
                <a:cs typeface="Calibri" panose="020F0502020204030204" pitchFamily="34" charset="0"/>
              </a:rPr>
              <a:t>instruction typically provided by EAP departments on what constitutes plagiarism and academic misconduct must now be upgraded to include guidance on the ethical and institutionally acceptable uses of Gen AI</a:t>
            </a:r>
            <a:r>
              <a:rPr lang="en-US" sz="2000" dirty="0">
                <a:solidFill>
                  <a:srgbClr val="222222"/>
                </a:solidFill>
                <a:latin typeface="Calibri" panose="020F0502020204030204" pitchFamily="34" charset="0"/>
                <a:ea typeface="DengXian" panose="02010600030101010101" pitchFamily="2" charset="-122"/>
                <a:cs typeface="Calibri" panose="020F0502020204030204" pitchFamily="34" charset="0"/>
              </a:rPr>
              <a:t>. </a:t>
            </a:r>
          </a:p>
          <a:p>
            <a:pPr algn="just"/>
            <a:endParaRPr lang="en-US" sz="400" dirty="0">
              <a:solidFill>
                <a:srgbClr val="222222"/>
              </a:solidFill>
              <a:latin typeface="Calibri" panose="020F0502020204030204" pitchFamily="34" charset="0"/>
              <a:ea typeface="DengXian" panose="02010600030101010101" pitchFamily="2" charset="-122"/>
              <a:cs typeface="Calibri" panose="020F0502020204030204" pitchFamily="34" charset="0"/>
            </a:endParaRPr>
          </a:p>
          <a:p>
            <a:pPr algn="just"/>
            <a:r>
              <a:rPr lang="en-GB" dirty="0">
                <a:solidFill>
                  <a:srgbClr val="222222"/>
                </a:solidFill>
                <a:latin typeface="Calibri" panose="020F0502020204030204" pitchFamily="34" charset="0"/>
                <a:ea typeface="DengXian" panose="02010600030101010101" pitchFamily="2" charset="-122"/>
                <a:cs typeface="Calibri" panose="020F0502020204030204" pitchFamily="34" charset="0"/>
              </a:rPr>
              <a:t>(Bell, 2025, p.9)</a:t>
            </a:r>
            <a:endParaRPr lang="en-US" dirty="0">
              <a:latin typeface="Calibri" panose="020F0502020204030204" pitchFamily="34" charset="0"/>
              <a:ea typeface="DengXian" panose="02010600030101010101" pitchFamily="2" charset="-122"/>
              <a:cs typeface="Calibri" panose="020F0502020204030204" pitchFamily="34" charset="0"/>
            </a:endParaRPr>
          </a:p>
          <a:p>
            <a:pPr algn="just"/>
            <a:endParaRPr lang="en-GB" dirty="0">
              <a:latin typeface="Calibri" panose="020F0502020204030204" pitchFamily="34" charset="0"/>
              <a:cs typeface="Calibri" panose="020F0502020204030204" pitchFamily="34" charset="0"/>
            </a:endParaRPr>
          </a:p>
        </p:txBody>
      </p:sp>
      <p:sp>
        <p:nvSpPr>
          <p:cNvPr id="5" name="Rectangle 1">
            <a:extLst>
              <a:ext uri="{FF2B5EF4-FFF2-40B4-BE49-F238E27FC236}">
                <a16:creationId xmlns:a16="http://schemas.microsoft.com/office/drawing/2014/main" id="{F26160D7-5E1B-4E9F-A152-04A540A67615}"/>
              </a:ext>
            </a:extLst>
          </p:cNvPr>
          <p:cNvSpPr>
            <a:spLocks noChangeArrowheads="1"/>
          </p:cNvSpPr>
          <p:nvPr/>
        </p:nvSpPr>
        <p:spPr bwMode="auto">
          <a:xfrm>
            <a:off x="317814" y="1180581"/>
            <a:ext cx="11142891"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b="1" dirty="0">
                <a:latin typeface="Constantia" pitchFamily="18" charset="0"/>
                <a:ea typeface="宋体" pitchFamily="2" charset="-122"/>
                <a:cs typeface="Times New Roman" pitchFamily="18" charset="0"/>
              </a:rPr>
              <a:t> 	The Advancing Capabilities of Gen AI</a:t>
            </a:r>
            <a:endParaRPr lang="en-GB" sz="2000" b="1" dirty="0">
              <a:latin typeface="Constantia" pitchFamily="18" charset="0"/>
              <a:cs typeface="Arial" pitchFamily="34" charset="0"/>
            </a:endParaRPr>
          </a:p>
        </p:txBody>
      </p:sp>
      <p:sp>
        <p:nvSpPr>
          <p:cNvPr id="6" name="Rectangle 1">
            <a:extLst>
              <a:ext uri="{FF2B5EF4-FFF2-40B4-BE49-F238E27FC236}">
                <a16:creationId xmlns:a16="http://schemas.microsoft.com/office/drawing/2014/main" id="{F5FF6F51-5B21-451B-A576-5F394853167A}"/>
              </a:ext>
            </a:extLst>
          </p:cNvPr>
          <p:cNvSpPr>
            <a:spLocks noChangeArrowheads="1"/>
          </p:cNvSpPr>
          <p:nvPr/>
        </p:nvSpPr>
        <p:spPr bwMode="auto">
          <a:xfrm>
            <a:off x="355030" y="1855298"/>
            <a:ext cx="11142890" cy="1125576"/>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As Gen AI continues to expand and become more sophisticated in its applications, universities need to embrace its potential and better understand its role, not only in education but also in the preparation of graduates for the workplace</a:t>
            </a:r>
            <a:endParaRPr lang="en-GB" sz="2200" dirty="0">
              <a:cs typeface="Arial" pitchFamily="34" charset="0"/>
            </a:endParaRPr>
          </a:p>
        </p:txBody>
      </p:sp>
      <p:sp>
        <p:nvSpPr>
          <p:cNvPr id="8" name="Rectangle 7">
            <a:extLst>
              <a:ext uri="{FF2B5EF4-FFF2-40B4-BE49-F238E27FC236}">
                <a16:creationId xmlns:a16="http://schemas.microsoft.com/office/drawing/2014/main" id="{7B247A95-C9A8-4085-AA54-80B070EC2BF4}"/>
              </a:ext>
            </a:extLst>
          </p:cNvPr>
          <p:cNvSpPr/>
          <p:nvPr/>
        </p:nvSpPr>
        <p:spPr>
          <a:xfrm>
            <a:off x="355030" y="3145568"/>
            <a:ext cx="11602949" cy="1061829"/>
          </a:xfrm>
          <a:prstGeom prst="rect">
            <a:avLst/>
          </a:prstGeom>
        </p:spPr>
        <p:txBody>
          <a:bodyPr wrap="square">
            <a:spAutoFit/>
          </a:bodyPr>
          <a:lstStyle/>
          <a:p>
            <a:pPr algn="just"/>
            <a:r>
              <a:rPr lang="en-GB" sz="2000" dirty="0"/>
              <a:t>As a current academic </a:t>
            </a:r>
            <a:r>
              <a:rPr lang="en-US" sz="2000" dirty="0"/>
              <a:t>learning and language (ALL) practitioner, I have </a:t>
            </a:r>
            <a:r>
              <a:rPr lang="en-US" sz="2000" dirty="0">
                <a:solidFill>
                  <a:srgbClr val="FF0000"/>
                </a:solidFill>
              </a:rPr>
              <a:t>both a personal and professional interest in</a:t>
            </a:r>
            <a:r>
              <a:rPr lang="en-US" sz="2000" dirty="0"/>
              <a:t> </a:t>
            </a:r>
            <a:r>
              <a:rPr lang="en-US" sz="2000" dirty="0">
                <a:solidFill>
                  <a:srgbClr val="FF0000"/>
                </a:solidFill>
              </a:rPr>
              <a:t>understanding how tools like </a:t>
            </a:r>
            <a:r>
              <a:rPr lang="en-US" sz="2000" dirty="0" err="1">
                <a:solidFill>
                  <a:srgbClr val="FF0000"/>
                </a:solidFill>
              </a:rPr>
              <a:t>ChatGPT</a:t>
            </a:r>
            <a:r>
              <a:rPr lang="en-US" sz="2000" dirty="0">
                <a:solidFill>
                  <a:srgbClr val="FF0000"/>
                </a:solidFill>
              </a:rPr>
              <a:t> might affect student engagement and </a:t>
            </a:r>
            <a:r>
              <a:rPr lang="en-GB" sz="2000" dirty="0">
                <a:solidFill>
                  <a:srgbClr val="FF0000"/>
                </a:solidFill>
              </a:rPr>
              <a:t>success at university</a:t>
            </a:r>
            <a:r>
              <a:rPr lang="en-GB" sz="2000" dirty="0"/>
              <a:t>.</a:t>
            </a:r>
            <a:endParaRPr lang="en-US" sz="2400" dirty="0">
              <a:solidFill>
                <a:srgbClr val="222222"/>
              </a:solidFill>
              <a:latin typeface="Calibri" panose="020F0502020204030204" pitchFamily="34" charset="0"/>
              <a:ea typeface="DengXian" panose="02010600030101010101" pitchFamily="2" charset="-122"/>
              <a:cs typeface="Calibri" panose="020F0502020204030204" pitchFamily="34" charset="0"/>
            </a:endParaRPr>
          </a:p>
          <a:p>
            <a:pPr algn="just"/>
            <a:endParaRPr lang="en-US" sz="500" dirty="0">
              <a:solidFill>
                <a:srgbClr val="222222"/>
              </a:solidFill>
              <a:latin typeface="Calibri" panose="020F0502020204030204" pitchFamily="34" charset="0"/>
              <a:ea typeface="DengXian" panose="02010600030101010101" pitchFamily="2" charset="-122"/>
              <a:cs typeface="Calibri" panose="020F0502020204030204" pitchFamily="34" charset="0"/>
            </a:endParaRPr>
          </a:p>
          <a:p>
            <a:pPr algn="just"/>
            <a:r>
              <a:rPr lang="en-GB" dirty="0">
                <a:solidFill>
                  <a:srgbClr val="222222"/>
                </a:solidFill>
                <a:latin typeface="Calibri" panose="020F0502020204030204" pitchFamily="34" charset="0"/>
                <a:ea typeface="DengXian" panose="02010600030101010101" pitchFamily="2" charset="-122"/>
                <a:cs typeface="Calibri" panose="020F0502020204030204" pitchFamily="34" charset="0"/>
              </a:rPr>
              <a:t>(Anson, 2024, p.1466)</a:t>
            </a:r>
            <a:endParaRPr lang="en-US" dirty="0">
              <a:latin typeface="Calibri" panose="020F0502020204030204" pitchFamily="34"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88436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5BA9F7-7F94-4A1E-B293-D7511CC9279B}"/>
              </a:ext>
            </a:extLst>
          </p:cNvPr>
          <p:cNvSpPr/>
          <p:nvPr/>
        </p:nvSpPr>
        <p:spPr>
          <a:xfrm>
            <a:off x="0" y="0"/>
            <a:ext cx="12190413" cy="928885"/>
          </a:xfrm>
          <a:prstGeom prst="rect">
            <a:avLst/>
          </a:prstGeom>
          <a:solidFill>
            <a:srgbClr val="E1D96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4" name="Rectangle 1">
            <a:extLst>
              <a:ext uri="{FF2B5EF4-FFF2-40B4-BE49-F238E27FC236}">
                <a16:creationId xmlns:a16="http://schemas.microsoft.com/office/drawing/2014/main" id="{0782ECEF-C7B3-4ECF-B929-419389DA7B72}"/>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Why</a:t>
            </a:r>
            <a:r>
              <a:rPr lang="en-GB" sz="3600" b="1" dirty="0">
                <a:latin typeface="Calibri" panose="020F0502020204030204" pitchFamily="34" charset="0"/>
                <a:ea typeface="宋体" pitchFamily="2" charset="-122"/>
                <a:cs typeface="Calibri" panose="020F0502020204030204" pitchFamily="34" charset="0"/>
              </a:rPr>
              <a:t> the Nexus Needs to be Strengthened</a:t>
            </a:r>
            <a:endParaRPr lang="en-GB" sz="3600" b="1" dirty="0">
              <a:latin typeface="Calibri" panose="020F0502020204030204" pitchFamily="34" charset="0"/>
              <a:cs typeface="Calibri" panose="020F0502020204030204" pitchFamily="34" charset="0"/>
            </a:endParaRPr>
          </a:p>
        </p:txBody>
      </p:sp>
      <p:sp>
        <p:nvSpPr>
          <p:cNvPr id="7" name="Rectangle 1">
            <a:extLst>
              <a:ext uri="{FF2B5EF4-FFF2-40B4-BE49-F238E27FC236}">
                <a16:creationId xmlns:a16="http://schemas.microsoft.com/office/drawing/2014/main" id="{4A0D607C-8D6F-4D81-B510-E82EF6E480DC}"/>
              </a:ext>
            </a:extLst>
          </p:cNvPr>
          <p:cNvSpPr>
            <a:spLocks noChangeArrowheads="1"/>
          </p:cNvSpPr>
          <p:nvPr/>
        </p:nvSpPr>
        <p:spPr bwMode="auto">
          <a:xfrm>
            <a:off x="266784" y="1383216"/>
            <a:ext cx="11142891"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b="1" dirty="0">
                <a:latin typeface="Constantia" pitchFamily="18" charset="0"/>
                <a:ea typeface="宋体" pitchFamily="2" charset="-122"/>
                <a:cs typeface="Times New Roman" pitchFamily="18" charset="0"/>
              </a:rPr>
              <a:t> 	The Continued Expansion of Private Providers</a:t>
            </a:r>
            <a:endParaRPr lang="en-GB" sz="2000" b="1" dirty="0">
              <a:latin typeface="Constantia" pitchFamily="18" charset="0"/>
              <a:cs typeface="Arial" pitchFamily="34" charset="0"/>
            </a:endParaRPr>
          </a:p>
        </p:txBody>
      </p:sp>
      <p:sp>
        <p:nvSpPr>
          <p:cNvPr id="2" name="Rectangle 1">
            <a:extLst>
              <a:ext uri="{FF2B5EF4-FFF2-40B4-BE49-F238E27FC236}">
                <a16:creationId xmlns:a16="http://schemas.microsoft.com/office/drawing/2014/main" id="{D8F2DB7B-FFFC-451A-85CE-1E341F3CA83A}"/>
              </a:ext>
            </a:extLst>
          </p:cNvPr>
          <p:cNvSpPr/>
          <p:nvPr/>
        </p:nvSpPr>
        <p:spPr>
          <a:xfrm>
            <a:off x="311196" y="3429000"/>
            <a:ext cx="10952480" cy="2783391"/>
          </a:xfrm>
          <a:prstGeom prst="rect">
            <a:avLst/>
          </a:prstGeom>
        </p:spPr>
        <p:txBody>
          <a:bodyPr wrap="square">
            <a:spAutoFit/>
          </a:bodyPr>
          <a:lstStyle/>
          <a:p>
            <a:pPr algn="just">
              <a:lnSpc>
                <a:spcPct val="107000"/>
              </a:lnSpc>
              <a:spcAft>
                <a:spcPts val="800"/>
              </a:spcAft>
            </a:pPr>
            <a:r>
              <a:rPr lang="en-GB" sz="2000" dirty="0">
                <a:latin typeface="Calibri" panose="020F0502020204030204" pitchFamily="34" charset="0"/>
                <a:ea typeface="DengXian" panose="02010600030101010101" pitchFamily="2" charset="-122"/>
                <a:cs typeface="Calibri" panose="020F0502020204030204" pitchFamily="34" charset="0"/>
              </a:rPr>
              <a:t>Privatisation of EAP is a blight and </a:t>
            </a:r>
            <a:r>
              <a:rPr lang="en-GB" sz="2000" dirty="0">
                <a:solidFill>
                  <a:srgbClr val="FF0000"/>
                </a:solidFill>
                <a:latin typeface="Calibri" panose="020F0502020204030204" pitchFamily="34" charset="0"/>
                <a:ea typeface="DengXian" panose="02010600030101010101" pitchFamily="2" charset="-122"/>
                <a:cs typeface="Calibri" panose="020F0502020204030204" pitchFamily="34" charset="0"/>
              </a:rPr>
              <a:t>an existential threat to EAP as a discipline, a field and to its practitioners</a:t>
            </a:r>
            <a:r>
              <a:rPr lang="en-GB" sz="2000" dirty="0">
                <a:latin typeface="Calibri" panose="020F0502020204030204" pitchFamily="34" charset="0"/>
                <a:ea typeface="DengXian" panose="02010600030101010101" pitchFamily="2" charset="-122"/>
                <a:cs typeface="Calibri" panose="020F0502020204030204" pitchFamily="34" charset="0"/>
              </a:rPr>
              <a:t>. It threatens not only employment, status, and opportunities for practitioners, it </a:t>
            </a:r>
            <a:r>
              <a:rPr lang="en-GB" sz="2000" dirty="0">
                <a:solidFill>
                  <a:srgbClr val="FF0000"/>
                </a:solidFill>
                <a:latin typeface="Calibri" panose="020F0502020204030204" pitchFamily="34" charset="0"/>
                <a:ea typeface="DengXian" panose="02010600030101010101" pitchFamily="2" charset="-122"/>
                <a:cs typeface="Calibri" panose="020F0502020204030204" pitchFamily="34" charset="0"/>
              </a:rPr>
              <a:t>diminishes the educational and academic roles and impact that EAP can and should aspire to</a:t>
            </a:r>
            <a:r>
              <a:rPr lang="en-GB" sz="2000" dirty="0">
                <a:latin typeface="Calibri" panose="020F0502020204030204" pitchFamily="34" charset="0"/>
                <a:ea typeface="DengXian" panose="02010600030101010101" pitchFamily="2" charset="-122"/>
                <a:cs typeface="Calibri" panose="020F0502020204030204" pitchFamily="34" charset="0"/>
              </a:rPr>
              <a:t>. It </a:t>
            </a:r>
            <a:r>
              <a:rPr lang="en-GB" sz="2000" dirty="0">
                <a:solidFill>
                  <a:srgbClr val="FF0000"/>
                </a:solidFill>
                <a:latin typeface="Calibri" panose="020F0502020204030204" pitchFamily="34" charset="0"/>
                <a:ea typeface="DengXian" panose="02010600030101010101" pitchFamily="2" charset="-122"/>
                <a:cs typeface="Calibri" panose="020F0502020204030204" pitchFamily="34" charset="0"/>
              </a:rPr>
              <a:t>risks rendering EAP as an avaricious, profit-seeking service without status, recognition and impact and risks an impoverished future for EAP</a:t>
            </a:r>
            <a:r>
              <a:rPr lang="en-GB" sz="2000" dirty="0">
                <a:latin typeface="Calibri" panose="020F0502020204030204" pitchFamily="34" charset="0"/>
                <a:ea typeface="DengXian" panose="02010600030101010101" pitchFamily="2" charset="-122"/>
                <a:cs typeface="Calibri" panose="020F0502020204030204" pitchFamily="34" charset="0"/>
              </a:rPr>
              <a:t>. The EAP community needs to address this urgently and begin to articulate collective values as well as developing a clearing house of expertise and experience in combating privatisation.  </a:t>
            </a:r>
          </a:p>
          <a:p>
            <a:pPr algn="just">
              <a:lnSpc>
                <a:spcPct val="107000"/>
              </a:lnSpc>
              <a:spcAft>
                <a:spcPts val="800"/>
              </a:spcAft>
            </a:pPr>
            <a:r>
              <a:rPr lang="en-GB" dirty="0">
                <a:solidFill>
                  <a:srgbClr val="222222"/>
                </a:solidFill>
                <a:latin typeface="Calibri" panose="020F0502020204030204" pitchFamily="34" charset="0"/>
                <a:ea typeface="DengXian" panose="02010600030101010101" pitchFamily="2" charset="-122"/>
                <a:cs typeface="Calibri" panose="020F0502020204030204" pitchFamily="34" charset="0"/>
              </a:rPr>
              <a:t>(Ding, Bond &amp; Bruce, 2022 p.26)</a:t>
            </a:r>
            <a:endParaRPr lang="en-US" sz="2400" dirty="0">
              <a:effectLst/>
              <a:latin typeface="Calibri" panose="020F0502020204030204" pitchFamily="34" charset="0"/>
              <a:ea typeface="DengXian" panose="02010600030101010101" pitchFamily="2" charset="-122"/>
              <a:cs typeface="Calibri" panose="020F0502020204030204" pitchFamily="34" charset="0"/>
            </a:endParaRPr>
          </a:p>
        </p:txBody>
      </p:sp>
      <p:sp>
        <p:nvSpPr>
          <p:cNvPr id="8" name="Rectangle 1">
            <a:extLst>
              <a:ext uri="{FF2B5EF4-FFF2-40B4-BE49-F238E27FC236}">
                <a16:creationId xmlns:a16="http://schemas.microsoft.com/office/drawing/2014/main" id="{A201DC00-5634-4DCB-BD4B-24CA4E0D3F64}"/>
              </a:ext>
            </a:extLst>
          </p:cNvPr>
          <p:cNvSpPr>
            <a:spLocks noChangeArrowheads="1"/>
          </p:cNvSpPr>
          <p:nvPr/>
        </p:nvSpPr>
        <p:spPr bwMode="auto">
          <a:xfrm>
            <a:off x="311196" y="2081407"/>
            <a:ext cx="11142890" cy="1125576"/>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Strengthening the role of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as a core component of the academy may help to reclaim some of EAP’s diminishing academic status and serve to offset the likelihood of yet more outsourcing and privatisation</a:t>
            </a:r>
            <a:endParaRPr lang="en-GB" sz="2200" dirty="0">
              <a:cs typeface="Arial" pitchFamily="34" charset="0"/>
            </a:endParaRPr>
          </a:p>
        </p:txBody>
      </p:sp>
    </p:spTree>
    <p:extLst>
      <p:ext uri="{BB962C8B-B14F-4D97-AF65-F5344CB8AC3E}">
        <p14:creationId xmlns:p14="http://schemas.microsoft.com/office/powerpoint/2010/main" val="1143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8C752D-6D08-41A2-8984-9469C622EFC9}"/>
              </a:ext>
            </a:extLst>
          </p:cNvPr>
          <p:cNvSpPr/>
          <p:nvPr/>
        </p:nvSpPr>
        <p:spPr>
          <a:xfrm>
            <a:off x="0" y="0"/>
            <a:ext cx="12190413" cy="928885"/>
          </a:xfrm>
          <a:prstGeom prst="rect">
            <a:avLst/>
          </a:prstGeom>
          <a:solidFill>
            <a:srgbClr val="E1D96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4E8E6F21-65E9-4828-AC47-81444B48A3B6}"/>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Why</a:t>
            </a:r>
            <a:r>
              <a:rPr lang="en-GB" sz="3600" b="1" dirty="0">
                <a:latin typeface="Calibri" panose="020F0502020204030204" pitchFamily="34" charset="0"/>
                <a:ea typeface="宋体" pitchFamily="2" charset="-122"/>
                <a:cs typeface="Calibri" panose="020F0502020204030204" pitchFamily="34" charset="0"/>
              </a:rPr>
              <a:t> the Nexus Needs to be Strengthened</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6CC330E3-7C4D-4611-AA4C-90193C76E70C}"/>
              </a:ext>
            </a:extLst>
          </p:cNvPr>
          <p:cNvSpPr>
            <a:spLocks noChangeArrowheads="1"/>
          </p:cNvSpPr>
          <p:nvPr/>
        </p:nvSpPr>
        <p:spPr bwMode="auto">
          <a:xfrm>
            <a:off x="297265" y="1232194"/>
            <a:ext cx="8399696" cy="51002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b="1" dirty="0">
                <a:latin typeface="Constantia" pitchFamily="18" charset="0"/>
                <a:ea typeface="宋体" pitchFamily="2" charset="-122"/>
                <a:cs typeface="Times New Roman" pitchFamily="18" charset="0"/>
              </a:rPr>
              <a:t> 	The Continued Growth and Expansion of EMI</a:t>
            </a:r>
            <a:endParaRPr lang="en-GB" sz="2000" b="1"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7BC529BD-A662-41D9-BFE2-F0BCF23BDBAF}"/>
              </a:ext>
            </a:extLst>
          </p:cNvPr>
          <p:cNvSpPr>
            <a:spLocks noChangeArrowheads="1"/>
          </p:cNvSpPr>
          <p:nvPr/>
        </p:nvSpPr>
        <p:spPr bwMode="auto">
          <a:xfrm>
            <a:off x="368385" y="1819076"/>
            <a:ext cx="11142890" cy="1125576"/>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As more countries worldwide opt for EMI approaches to tertiary (and in some cases primary and secondary) education, the need for a better understanding of what constitutes EAP and academic literacy will only increase</a:t>
            </a:r>
            <a:endParaRPr lang="en-GB" sz="2200" dirty="0">
              <a:cs typeface="Arial" pitchFamily="34" charset="0"/>
            </a:endParaRPr>
          </a:p>
        </p:txBody>
      </p:sp>
      <p:sp>
        <p:nvSpPr>
          <p:cNvPr id="6" name="Rectangle 5">
            <a:extLst>
              <a:ext uri="{FF2B5EF4-FFF2-40B4-BE49-F238E27FC236}">
                <a16:creationId xmlns:a16="http://schemas.microsoft.com/office/drawing/2014/main" id="{094373E8-76F6-48BD-AC9D-563347F39EE1}"/>
              </a:ext>
            </a:extLst>
          </p:cNvPr>
          <p:cNvSpPr/>
          <p:nvPr/>
        </p:nvSpPr>
        <p:spPr>
          <a:xfrm>
            <a:off x="368385" y="3089796"/>
            <a:ext cx="10535915" cy="1800493"/>
          </a:xfrm>
          <a:prstGeom prst="rect">
            <a:avLst/>
          </a:prstGeom>
        </p:spPr>
        <p:txBody>
          <a:bodyPr wrap="square">
            <a:spAutoFit/>
          </a:bodyPr>
          <a:lstStyle/>
          <a:p>
            <a:r>
              <a:rPr lang="en-US" sz="2000" dirty="0">
                <a:solidFill>
                  <a:srgbClr val="000000"/>
                </a:solidFill>
              </a:rPr>
              <a:t>The expansion of EMI programs in university settings </a:t>
            </a:r>
            <a:r>
              <a:rPr lang="en-US" sz="2000" dirty="0">
                <a:solidFill>
                  <a:srgbClr val="FF0000"/>
                </a:solidFill>
              </a:rPr>
              <a:t>signals a shift from studying English as foreign language to using English for the study of academic content</a:t>
            </a:r>
            <a:r>
              <a:rPr lang="en-US" sz="2000" dirty="0">
                <a:solidFill>
                  <a:srgbClr val="000000"/>
                </a:solidFill>
              </a:rPr>
              <a:t>. However, </a:t>
            </a:r>
            <a:r>
              <a:rPr lang="en-US" sz="2000" dirty="0">
                <a:solidFill>
                  <a:srgbClr val="FF0000"/>
                </a:solidFill>
              </a:rPr>
              <a:t>the implementation of EMI requires more than “simply switching the vehicle of communication and continuing as usual</a:t>
            </a:r>
            <a:r>
              <a:rPr lang="en-US" sz="2000" dirty="0">
                <a:solidFill>
                  <a:srgbClr val="000000"/>
                </a:solidFill>
              </a:rPr>
              <a:t>” (</a:t>
            </a:r>
            <a:r>
              <a:rPr lang="en-US" sz="2000" dirty="0"/>
              <a:t>Bradford, 2016, p. 340</a:t>
            </a:r>
            <a:r>
              <a:rPr lang="en-US" sz="2000" dirty="0">
                <a:solidFill>
                  <a:srgbClr val="000000"/>
                </a:solidFill>
              </a:rPr>
              <a:t>)</a:t>
            </a:r>
          </a:p>
          <a:p>
            <a:endParaRPr lang="en-US" sz="1100" dirty="0">
              <a:solidFill>
                <a:srgbClr val="000000"/>
              </a:solidFill>
            </a:endParaRPr>
          </a:p>
          <a:p>
            <a:r>
              <a:rPr lang="en-US" sz="2000" dirty="0">
                <a:solidFill>
                  <a:srgbClr val="000000"/>
                </a:solidFill>
              </a:rPr>
              <a:t>(</a:t>
            </a:r>
            <a:r>
              <a:rPr lang="en-US" sz="2000" dirty="0" err="1">
                <a:solidFill>
                  <a:srgbClr val="000000"/>
                </a:solidFill>
              </a:rPr>
              <a:t>Kamaşak</a:t>
            </a:r>
            <a:r>
              <a:rPr lang="en-US" sz="2000" dirty="0">
                <a:solidFill>
                  <a:srgbClr val="000000"/>
                </a:solidFill>
              </a:rPr>
              <a:t>, </a:t>
            </a:r>
            <a:r>
              <a:rPr lang="en-US" sz="2000" dirty="0" err="1">
                <a:solidFill>
                  <a:srgbClr val="000000"/>
                </a:solidFill>
              </a:rPr>
              <a:t>Sahan</a:t>
            </a:r>
            <a:r>
              <a:rPr lang="en-US" sz="2000" dirty="0">
                <a:solidFill>
                  <a:srgbClr val="000000"/>
                </a:solidFill>
              </a:rPr>
              <a:t> &amp; Rose, 2021. p.1)</a:t>
            </a:r>
            <a:endParaRPr lang="en-GB" sz="2000" dirty="0"/>
          </a:p>
        </p:txBody>
      </p:sp>
      <p:sp>
        <p:nvSpPr>
          <p:cNvPr id="7" name="Rectangle 6">
            <a:extLst>
              <a:ext uri="{FF2B5EF4-FFF2-40B4-BE49-F238E27FC236}">
                <a16:creationId xmlns:a16="http://schemas.microsoft.com/office/drawing/2014/main" id="{0183BA38-8916-4952-884F-89A819F43DA8}"/>
              </a:ext>
            </a:extLst>
          </p:cNvPr>
          <p:cNvSpPr/>
          <p:nvPr/>
        </p:nvSpPr>
        <p:spPr>
          <a:xfrm>
            <a:off x="368384" y="5035433"/>
            <a:ext cx="11142889" cy="1184940"/>
          </a:xfrm>
          <a:prstGeom prst="rect">
            <a:avLst/>
          </a:prstGeom>
        </p:spPr>
        <p:txBody>
          <a:bodyPr wrap="square">
            <a:spAutoFit/>
          </a:bodyPr>
          <a:lstStyle/>
          <a:p>
            <a:r>
              <a:rPr lang="en-US" sz="2000" dirty="0">
                <a:solidFill>
                  <a:srgbClr val="FF0000"/>
                </a:solidFill>
                <a:latin typeface="AdvOT863180fb"/>
              </a:rPr>
              <a:t>EMI is becoming common at elementary and secondary education levels</a:t>
            </a:r>
            <a:r>
              <a:rPr lang="en-US" sz="2000" dirty="0">
                <a:latin typeface="AdvOT863180fb"/>
              </a:rPr>
              <a:t>. In South Korea, EMI is quite well established in higher education. Recently </a:t>
            </a:r>
            <a:r>
              <a:rPr lang="en-US" sz="2000" dirty="0">
                <a:solidFill>
                  <a:srgbClr val="FF0000"/>
                </a:solidFill>
                <a:latin typeface="AdvOT863180fb"/>
              </a:rPr>
              <a:t>EMI has also emerged in both public and private high schools</a:t>
            </a:r>
            <a:r>
              <a:rPr lang="en-US" sz="2000" dirty="0">
                <a:latin typeface="AdvOT863180fb"/>
              </a:rPr>
              <a:t>.</a:t>
            </a:r>
          </a:p>
          <a:p>
            <a:endParaRPr lang="en-US" sz="1100" dirty="0">
              <a:latin typeface="AdvOT863180fb"/>
            </a:endParaRPr>
          </a:p>
          <a:p>
            <a:r>
              <a:rPr lang="en-US" sz="2000" dirty="0">
                <a:latin typeface="AdvOT863180fb"/>
              </a:rPr>
              <a:t>(Hong &amp; </a:t>
            </a:r>
            <a:r>
              <a:rPr lang="en-US" sz="2000" dirty="0" err="1">
                <a:latin typeface="AdvOT863180fb"/>
              </a:rPr>
              <a:t>Basturkmen</a:t>
            </a:r>
            <a:r>
              <a:rPr lang="en-US" sz="2000" dirty="0">
                <a:latin typeface="AdvOT863180fb"/>
              </a:rPr>
              <a:t>, 2020, p.1)</a:t>
            </a:r>
            <a:endParaRPr lang="en-GB" sz="2000" dirty="0"/>
          </a:p>
        </p:txBody>
      </p:sp>
    </p:spTree>
    <p:extLst>
      <p:ext uri="{BB962C8B-B14F-4D97-AF65-F5344CB8AC3E}">
        <p14:creationId xmlns:p14="http://schemas.microsoft.com/office/powerpoint/2010/main" val="282820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7A2EA3-2842-43E6-9C53-6278D1141EC5}"/>
              </a:ext>
            </a:extLst>
          </p:cNvPr>
          <p:cNvSpPr/>
          <p:nvPr/>
        </p:nvSpPr>
        <p:spPr>
          <a:xfrm>
            <a:off x="0" y="0"/>
            <a:ext cx="12190413" cy="928885"/>
          </a:xfrm>
          <a:prstGeom prst="rect">
            <a:avLst/>
          </a:prstGeom>
          <a:solidFill>
            <a:srgbClr val="E1D96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EB7A8EE7-2DC3-41FC-A110-00C81D56797C}"/>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Why</a:t>
            </a:r>
            <a:r>
              <a:rPr lang="en-GB" sz="3600" b="1" dirty="0">
                <a:latin typeface="Calibri" panose="020F0502020204030204" pitchFamily="34" charset="0"/>
                <a:ea typeface="宋体" pitchFamily="2" charset="-122"/>
                <a:cs typeface="Calibri" panose="020F0502020204030204" pitchFamily="34" charset="0"/>
              </a:rPr>
              <a:t> the Nexus Needs to be Strengthened</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716CBA4D-72F9-43CE-B775-6D9623551F8B}"/>
              </a:ext>
            </a:extLst>
          </p:cNvPr>
          <p:cNvSpPr>
            <a:spLocks noChangeArrowheads="1"/>
          </p:cNvSpPr>
          <p:nvPr/>
        </p:nvSpPr>
        <p:spPr bwMode="auto">
          <a:xfrm>
            <a:off x="285366" y="1407120"/>
            <a:ext cx="10799333" cy="928885"/>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600" b="1" dirty="0">
                <a:latin typeface="Constantia" pitchFamily="18" charset="0"/>
                <a:ea typeface="宋体" pitchFamily="2" charset="-122"/>
                <a:cs typeface="Times New Roman" pitchFamily="18" charset="0"/>
              </a:rPr>
              <a:t>The prevailing </a:t>
            </a:r>
            <a:r>
              <a:rPr lang="en-GB" sz="2600" b="1" i="1" dirty="0">
                <a:latin typeface="Constantia" pitchFamily="18" charset="0"/>
                <a:ea typeface="宋体" pitchFamily="2" charset="-122"/>
                <a:cs typeface="Times New Roman" pitchFamily="18" charset="0"/>
              </a:rPr>
              <a:t>modus operandi </a:t>
            </a:r>
            <a:r>
              <a:rPr lang="en-GB" sz="2600" b="1" dirty="0">
                <a:latin typeface="Constantia" pitchFamily="18" charset="0"/>
                <a:ea typeface="宋体" pitchFamily="2" charset="-122"/>
                <a:cs typeface="Times New Roman" pitchFamily="18" charset="0"/>
              </a:rPr>
              <a:t>for EAP/Ac </a:t>
            </a:r>
            <a:r>
              <a:rPr lang="en-GB" sz="2600" b="1" dirty="0" err="1">
                <a:latin typeface="Constantia" pitchFamily="18" charset="0"/>
                <a:ea typeface="宋体" pitchFamily="2" charset="-122"/>
                <a:cs typeface="Times New Roman" pitchFamily="18" charset="0"/>
              </a:rPr>
              <a:t>Lits</a:t>
            </a:r>
            <a:r>
              <a:rPr lang="en-GB" sz="2600" b="1" dirty="0">
                <a:latin typeface="Constantia" pitchFamily="18" charset="0"/>
                <a:ea typeface="宋体" pitchFamily="2" charset="-122"/>
                <a:cs typeface="Times New Roman" pitchFamily="18" charset="0"/>
              </a:rPr>
              <a:t> provision 	tends to be highly disparate and relatively fragmented</a:t>
            </a:r>
            <a:endParaRPr lang="en-GB" sz="2000" b="1" dirty="0">
              <a:latin typeface="Constantia" pitchFamily="18" charset="0"/>
              <a:cs typeface="Arial" pitchFamily="34" charset="0"/>
            </a:endParaRPr>
          </a:p>
        </p:txBody>
      </p:sp>
      <p:sp>
        <p:nvSpPr>
          <p:cNvPr id="16" name="Rectangle 15">
            <a:extLst>
              <a:ext uri="{FF2B5EF4-FFF2-40B4-BE49-F238E27FC236}">
                <a16:creationId xmlns:a16="http://schemas.microsoft.com/office/drawing/2014/main" id="{B76DB43C-18FF-41F6-B93B-F04007C83E27}"/>
              </a:ext>
            </a:extLst>
          </p:cNvPr>
          <p:cNvSpPr/>
          <p:nvPr/>
        </p:nvSpPr>
        <p:spPr>
          <a:xfrm>
            <a:off x="551379" y="2739428"/>
            <a:ext cx="5482976" cy="446276"/>
          </a:xfrm>
          <a:prstGeom prst="rect">
            <a:avLst/>
          </a:prstGeom>
        </p:spPr>
        <p:txBody>
          <a:bodyPr wrap="square">
            <a:spAutoFit/>
          </a:bodyPr>
          <a:lstStyle/>
          <a:p>
            <a:pPr marL="342900" indent="-342900">
              <a:buFont typeface="Arial" panose="020B0604020202020204" pitchFamily="34" charset="0"/>
              <a:buChar char="•"/>
            </a:pPr>
            <a:r>
              <a:rPr lang="en-GB" sz="2300" dirty="0">
                <a:latin typeface="Constantia" pitchFamily="18" charset="0"/>
                <a:ea typeface="宋体" pitchFamily="2" charset="-122"/>
                <a:cs typeface="Times New Roman" pitchFamily="18" charset="0"/>
              </a:rPr>
              <a:t>They target different audiences</a:t>
            </a:r>
            <a:endParaRPr lang="en-GB" sz="2300" dirty="0"/>
          </a:p>
        </p:txBody>
      </p:sp>
      <p:sp>
        <p:nvSpPr>
          <p:cNvPr id="17" name="Rectangle 16">
            <a:extLst>
              <a:ext uri="{FF2B5EF4-FFF2-40B4-BE49-F238E27FC236}">
                <a16:creationId xmlns:a16="http://schemas.microsoft.com/office/drawing/2014/main" id="{50E01611-0E2B-47FF-8040-A257A62D809A}"/>
              </a:ext>
            </a:extLst>
          </p:cNvPr>
          <p:cNvSpPr/>
          <p:nvPr/>
        </p:nvSpPr>
        <p:spPr>
          <a:xfrm>
            <a:off x="551379" y="3343891"/>
            <a:ext cx="8438508" cy="446276"/>
          </a:xfrm>
          <a:prstGeom prst="rect">
            <a:avLst/>
          </a:prstGeom>
        </p:spPr>
        <p:txBody>
          <a:bodyPr wrap="square">
            <a:spAutoFit/>
          </a:bodyPr>
          <a:lstStyle/>
          <a:p>
            <a:pPr marL="342900" indent="-342900">
              <a:buFont typeface="Arial" panose="020B0604020202020204" pitchFamily="34" charset="0"/>
              <a:buChar char="•"/>
            </a:pPr>
            <a:r>
              <a:rPr lang="en-GB" sz="2300" dirty="0">
                <a:latin typeface="Constantia" pitchFamily="18" charset="0"/>
                <a:ea typeface="宋体" pitchFamily="2" charset="-122"/>
                <a:cs typeface="Times New Roman" pitchFamily="18" charset="0"/>
              </a:rPr>
              <a:t>They often involve duplication of institutional resources</a:t>
            </a:r>
            <a:endParaRPr lang="en-GB" sz="2300" dirty="0"/>
          </a:p>
        </p:txBody>
      </p:sp>
      <p:sp>
        <p:nvSpPr>
          <p:cNvPr id="18" name="Rectangle 17">
            <a:extLst>
              <a:ext uri="{FF2B5EF4-FFF2-40B4-BE49-F238E27FC236}">
                <a16:creationId xmlns:a16="http://schemas.microsoft.com/office/drawing/2014/main" id="{4D004860-1F3A-41B2-90FA-1553D894FF18}"/>
              </a:ext>
            </a:extLst>
          </p:cNvPr>
          <p:cNvSpPr/>
          <p:nvPr/>
        </p:nvSpPr>
        <p:spPr>
          <a:xfrm>
            <a:off x="551378" y="3948355"/>
            <a:ext cx="10041277" cy="446276"/>
          </a:xfrm>
          <a:prstGeom prst="rect">
            <a:avLst/>
          </a:prstGeom>
        </p:spPr>
        <p:txBody>
          <a:bodyPr wrap="square">
            <a:spAutoFit/>
          </a:bodyPr>
          <a:lstStyle/>
          <a:p>
            <a:pPr marL="342900" indent="-342900">
              <a:buFont typeface="Arial" panose="020B0604020202020204" pitchFamily="34" charset="0"/>
              <a:buChar char="•"/>
            </a:pPr>
            <a:r>
              <a:rPr lang="en-GB" sz="2300" dirty="0">
                <a:latin typeface="Constantia" pitchFamily="18" charset="0"/>
                <a:ea typeface="宋体" pitchFamily="2" charset="-122"/>
                <a:cs typeface="Times New Roman" pitchFamily="18" charset="0"/>
              </a:rPr>
              <a:t>They tend to be ideologically based on a remedial, deficit model</a:t>
            </a:r>
            <a:endParaRPr lang="en-GB" sz="2300" dirty="0"/>
          </a:p>
        </p:txBody>
      </p:sp>
      <p:sp>
        <p:nvSpPr>
          <p:cNvPr id="19" name="Rectangle 18">
            <a:extLst>
              <a:ext uri="{FF2B5EF4-FFF2-40B4-BE49-F238E27FC236}">
                <a16:creationId xmlns:a16="http://schemas.microsoft.com/office/drawing/2014/main" id="{B212DDF3-96D3-4252-BE88-15ABEA0D371F}"/>
              </a:ext>
            </a:extLst>
          </p:cNvPr>
          <p:cNvSpPr/>
          <p:nvPr/>
        </p:nvSpPr>
        <p:spPr>
          <a:xfrm>
            <a:off x="551379" y="5402517"/>
            <a:ext cx="8438508" cy="446276"/>
          </a:xfrm>
          <a:prstGeom prst="rect">
            <a:avLst/>
          </a:prstGeom>
        </p:spPr>
        <p:txBody>
          <a:bodyPr wrap="square">
            <a:spAutoFit/>
          </a:bodyPr>
          <a:lstStyle/>
          <a:p>
            <a:r>
              <a:rPr lang="en-GB" sz="2300" dirty="0">
                <a:solidFill>
                  <a:srgbClr val="C00000"/>
                </a:solidFill>
                <a:latin typeface="Constantia" pitchFamily="18" charset="0"/>
                <a:ea typeface="宋体" pitchFamily="2" charset="-122"/>
                <a:cs typeface="Times New Roman" pitchFamily="18" charset="0"/>
              </a:rPr>
              <a:t>All of the above makes them highly </a:t>
            </a:r>
            <a:r>
              <a:rPr lang="en-GB" sz="2300" u="sng" dirty="0">
                <a:solidFill>
                  <a:srgbClr val="C00000"/>
                </a:solidFill>
                <a:latin typeface="Constantia" pitchFamily="18" charset="0"/>
                <a:ea typeface="宋体" pitchFamily="2" charset="-122"/>
                <a:cs typeface="Times New Roman" pitchFamily="18" charset="0"/>
              </a:rPr>
              <a:t>vulnerable</a:t>
            </a:r>
            <a:r>
              <a:rPr lang="en-GB" sz="2300" dirty="0">
                <a:solidFill>
                  <a:srgbClr val="C00000"/>
                </a:solidFill>
                <a:latin typeface="Constantia" pitchFamily="18" charset="0"/>
                <a:ea typeface="宋体" pitchFamily="2" charset="-122"/>
                <a:cs typeface="Times New Roman" pitchFamily="18" charset="0"/>
              </a:rPr>
              <a:t>….</a:t>
            </a:r>
            <a:endParaRPr lang="en-GB" sz="2300" dirty="0">
              <a:solidFill>
                <a:srgbClr val="C00000"/>
              </a:solidFill>
            </a:endParaRPr>
          </a:p>
        </p:txBody>
      </p:sp>
      <p:sp>
        <p:nvSpPr>
          <p:cNvPr id="20" name="Rectangle 19">
            <a:extLst>
              <a:ext uri="{FF2B5EF4-FFF2-40B4-BE49-F238E27FC236}">
                <a16:creationId xmlns:a16="http://schemas.microsoft.com/office/drawing/2014/main" id="{46D5CF06-A50B-4D46-B9CB-A8AAF4FD5016}"/>
              </a:ext>
            </a:extLst>
          </p:cNvPr>
          <p:cNvSpPr/>
          <p:nvPr/>
        </p:nvSpPr>
        <p:spPr>
          <a:xfrm>
            <a:off x="551379" y="4552817"/>
            <a:ext cx="8438508" cy="446276"/>
          </a:xfrm>
          <a:prstGeom prst="rect">
            <a:avLst/>
          </a:prstGeom>
        </p:spPr>
        <p:txBody>
          <a:bodyPr wrap="square">
            <a:spAutoFit/>
          </a:bodyPr>
          <a:lstStyle/>
          <a:p>
            <a:pPr marL="342900" indent="-342900">
              <a:buFont typeface="Arial" panose="020B0604020202020204" pitchFamily="34" charset="0"/>
              <a:buChar char="•"/>
            </a:pPr>
            <a:r>
              <a:rPr lang="en-GB" sz="2300" dirty="0">
                <a:latin typeface="Constantia" pitchFamily="18" charset="0"/>
                <a:ea typeface="宋体" pitchFamily="2" charset="-122"/>
                <a:cs typeface="Times New Roman" pitchFamily="18" charset="0"/>
              </a:rPr>
              <a:t>They typically sit outside of mainstream academic frameworks</a:t>
            </a:r>
            <a:endParaRPr lang="en-GB" sz="2300" dirty="0"/>
          </a:p>
        </p:txBody>
      </p:sp>
    </p:spTree>
    <p:extLst>
      <p:ext uri="{BB962C8B-B14F-4D97-AF65-F5344CB8AC3E}">
        <p14:creationId xmlns:p14="http://schemas.microsoft.com/office/powerpoint/2010/main" val="400477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0238-D828-4521-8953-1718D55F0AFE}"/>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96FE90E3-E650-4A93-8587-DBEE91885214}"/>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Current Models for EAP/Ac </a:t>
            </a:r>
            <a:r>
              <a:rPr lang="en-GB" sz="3600" b="1" dirty="0" err="1">
                <a:latin typeface="Calibri" panose="020F0502020204030204" pitchFamily="34" charset="0"/>
                <a:ea typeface="宋体" pitchFamily="2" charset="-122"/>
                <a:cs typeface="Calibri" panose="020F0502020204030204" pitchFamily="34" charset="0"/>
              </a:rPr>
              <a:t>Lits</a:t>
            </a:r>
            <a:r>
              <a:rPr lang="en-GB" sz="3600" b="1" dirty="0">
                <a:latin typeface="Calibri" panose="020F0502020204030204" pitchFamily="34" charset="0"/>
                <a:ea typeface="宋体" pitchFamily="2" charset="-122"/>
                <a:cs typeface="Calibri" panose="020F0502020204030204" pitchFamily="34" charset="0"/>
              </a:rPr>
              <a:t> Provision</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8E81A482-F1CE-4CF1-A68E-82DD34973DAD}"/>
              </a:ext>
            </a:extLst>
          </p:cNvPr>
          <p:cNvSpPr>
            <a:spLocks noChangeArrowheads="1"/>
          </p:cNvSpPr>
          <p:nvPr/>
        </p:nvSpPr>
        <p:spPr bwMode="auto">
          <a:xfrm>
            <a:off x="337559" y="1268307"/>
            <a:ext cx="11775669" cy="10486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800" dirty="0">
                <a:solidFill>
                  <a:srgbClr val="FF0000"/>
                </a:solidFill>
                <a:ea typeface="宋体" pitchFamily="2" charset="-122"/>
                <a:cs typeface="Times New Roman" pitchFamily="18" charset="0"/>
              </a:rPr>
              <a:t>Modus Operandi A: </a:t>
            </a:r>
            <a:r>
              <a:rPr lang="en-GB" sz="2200" dirty="0">
                <a:ea typeface="宋体" pitchFamily="2" charset="-122"/>
                <a:cs typeface="Times New Roman" pitchFamily="18" charset="0"/>
              </a:rPr>
              <a:t>EAP and 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are mostly kept separate from one another</a:t>
            </a:r>
          </a:p>
          <a:p>
            <a:pPr fontAlgn="base">
              <a:spcBef>
                <a:spcPct val="0"/>
              </a:spcBef>
              <a:spcAft>
                <a:spcPct val="0"/>
              </a:spcAft>
            </a:pPr>
            <a:r>
              <a:rPr lang="en-GB" sz="1100" dirty="0">
                <a:solidFill>
                  <a:srgbClr val="FF0000"/>
                </a:solidFill>
                <a:ea typeface="宋体" pitchFamily="2" charset="-122"/>
                <a:cs typeface="Times New Roman" pitchFamily="18" charset="0"/>
              </a:rPr>
              <a:t> </a:t>
            </a:r>
          </a:p>
          <a:p>
            <a:pPr fontAlgn="base">
              <a:spcBef>
                <a:spcPct val="0"/>
              </a:spcBef>
              <a:spcAft>
                <a:spcPct val="0"/>
              </a:spcAft>
            </a:pPr>
            <a:r>
              <a:rPr lang="en-GB" sz="2200" b="1" dirty="0">
                <a:solidFill>
                  <a:srgbClr val="002060"/>
                </a:solidFill>
                <a:ea typeface="宋体" pitchFamily="2" charset="-122"/>
                <a:cs typeface="Times New Roman" pitchFamily="18" charset="0"/>
              </a:rPr>
              <a:t>(still perhaps the most common operational delivery model currently prevailing )</a:t>
            </a:r>
            <a:endParaRPr lang="en-GB" sz="2200" b="1" dirty="0">
              <a:solidFill>
                <a:srgbClr val="002060"/>
              </a:solidFill>
              <a:cs typeface="Arial" pitchFamily="34" charset="0"/>
            </a:endParaRPr>
          </a:p>
        </p:txBody>
      </p:sp>
      <p:sp>
        <p:nvSpPr>
          <p:cNvPr id="5" name="Rectangle 1">
            <a:extLst>
              <a:ext uri="{FF2B5EF4-FFF2-40B4-BE49-F238E27FC236}">
                <a16:creationId xmlns:a16="http://schemas.microsoft.com/office/drawing/2014/main" id="{BA095C32-9EA4-4261-B624-98BC845D13FB}"/>
              </a:ext>
            </a:extLst>
          </p:cNvPr>
          <p:cNvSpPr>
            <a:spLocks noChangeArrowheads="1"/>
          </p:cNvSpPr>
          <p:nvPr/>
        </p:nvSpPr>
        <p:spPr bwMode="auto">
          <a:xfrm>
            <a:off x="882089" y="4316506"/>
            <a:ext cx="9494809"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EAP is only offered to international students</a:t>
            </a:r>
            <a:endParaRPr lang="en-GB" sz="2200" dirty="0">
              <a:cs typeface="Arial" pitchFamily="34" charset="0"/>
            </a:endParaRPr>
          </a:p>
        </p:txBody>
      </p:sp>
      <p:sp>
        <p:nvSpPr>
          <p:cNvPr id="6" name="Rectangle 1">
            <a:extLst>
              <a:ext uri="{FF2B5EF4-FFF2-40B4-BE49-F238E27FC236}">
                <a16:creationId xmlns:a16="http://schemas.microsoft.com/office/drawing/2014/main" id="{8D3C2E7A-CCCE-459E-9568-4A82086826B7}"/>
              </a:ext>
            </a:extLst>
          </p:cNvPr>
          <p:cNvSpPr>
            <a:spLocks noChangeArrowheads="1"/>
          </p:cNvSpPr>
          <p:nvPr/>
        </p:nvSpPr>
        <p:spPr bwMode="auto">
          <a:xfrm>
            <a:off x="368381" y="2523883"/>
            <a:ext cx="11138674"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EAP is offered either by an in-house English language centre, by a team within an academic School or department, or by a wholly-outsourced private provider</a:t>
            </a:r>
            <a:endParaRPr lang="en-GB" sz="2200" dirty="0">
              <a:cs typeface="Arial" pitchFamily="34" charset="0"/>
            </a:endParaRPr>
          </a:p>
        </p:txBody>
      </p:sp>
      <p:sp>
        <p:nvSpPr>
          <p:cNvPr id="7" name="Rectangle 1">
            <a:extLst>
              <a:ext uri="{FF2B5EF4-FFF2-40B4-BE49-F238E27FC236}">
                <a16:creationId xmlns:a16="http://schemas.microsoft.com/office/drawing/2014/main" id="{BBE55BD1-B471-432F-A69A-2DFA6D3F9CE8}"/>
              </a:ext>
            </a:extLst>
          </p:cNvPr>
          <p:cNvSpPr>
            <a:spLocks noChangeArrowheads="1"/>
          </p:cNvSpPr>
          <p:nvPr/>
        </p:nvSpPr>
        <p:spPr bwMode="auto">
          <a:xfrm>
            <a:off x="399202" y="3408897"/>
            <a:ext cx="11590737"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Academic Literacy support is offered by a dedicated unit based in Student Services or the Library</a:t>
            </a:r>
            <a:endParaRPr lang="en-GB" sz="2200" dirty="0">
              <a:cs typeface="Arial" pitchFamily="34" charset="0"/>
            </a:endParaRPr>
          </a:p>
        </p:txBody>
      </p:sp>
      <p:sp>
        <p:nvSpPr>
          <p:cNvPr id="8" name="Rectangle 1">
            <a:extLst>
              <a:ext uri="{FF2B5EF4-FFF2-40B4-BE49-F238E27FC236}">
                <a16:creationId xmlns:a16="http://schemas.microsoft.com/office/drawing/2014/main" id="{254E5CA1-6AC7-441C-89AC-615C1BE45441}"/>
              </a:ext>
            </a:extLst>
          </p:cNvPr>
          <p:cNvSpPr>
            <a:spLocks noChangeArrowheads="1"/>
          </p:cNvSpPr>
          <p:nvPr/>
        </p:nvSpPr>
        <p:spPr bwMode="auto">
          <a:xfrm>
            <a:off x="861541" y="4783607"/>
            <a:ext cx="11056481"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Academic Literacy support is in theory open to all but participation is voluntary and provision is usually in the form of workshops or drop-in clinics</a:t>
            </a:r>
            <a:endParaRPr lang="en-GB" sz="2200" dirty="0">
              <a:cs typeface="Arial" pitchFamily="34" charset="0"/>
            </a:endParaRPr>
          </a:p>
        </p:txBody>
      </p:sp>
      <p:sp>
        <p:nvSpPr>
          <p:cNvPr id="9" name="TextBox 8">
            <a:extLst>
              <a:ext uri="{FF2B5EF4-FFF2-40B4-BE49-F238E27FC236}">
                <a16:creationId xmlns:a16="http://schemas.microsoft.com/office/drawing/2014/main" id="{5240B86D-FBA1-4C3C-9DA6-E6B92DFD66CD}"/>
              </a:ext>
            </a:extLst>
          </p:cNvPr>
          <p:cNvSpPr txBox="1"/>
          <p:nvPr/>
        </p:nvSpPr>
        <p:spPr>
          <a:xfrm>
            <a:off x="358107" y="4331847"/>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0" name="TextBox 9">
            <a:extLst>
              <a:ext uri="{FF2B5EF4-FFF2-40B4-BE49-F238E27FC236}">
                <a16:creationId xmlns:a16="http://schemas.microsoft.com/office/drawing/2014/main" id="{CBDEA819-9E6F-4CA4-85F2-C0063B68D4D8}"/>
              </a:ext>
            </a:extLst>
          </p:cNvPr>
          <p:cNvSpPr txBox="1"/>
          <p:nvPr/>
        </p:nvSpPr>
        <p:spPr>
          <a:xfrm>
            <a:off x="366671" y="4813021"/>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1" name="TextBox 10">
            <a:extLst>
              <a:ext uri="{FF2B5EF4-FFF2-40B4-BE49-F238E27FC236}">
                <a16:creationId xmlns:a16="http://schemas.microsoft.com/office/drawing/2014/main" id="{E2E9B18C-6EC3-417E-970A-2CA3CEAFA609}"/>
              </a:ext>
            </a:extLst>
          </p:cNvPr>
          <p:cNvSpPr txBox="1"/>
          <p:nvPr/>
        </p:nvSpPr>
        <p:spPr>
          <a:xfrm>
            <a:off x="364961" y="5520223"/>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2" name="Rectangle 1">
            <a:extLst>
              <a:ext uri="{FF2B5EF4-FFF2-40B4-BE49-F238E27FC236}">
                <a16:creationId xmlns:a16="http://schemas.microsoft.com/office/drawing/2014/main" id="{51E46C05-D878-41DE-A3F5-8C5F36AC1FA7}"/>
              </a:ext>
            </a:extLst>
          </p:cNvPr>
          <p:cNvSpPr>
            <a:spLocks noChangeArrowheads="1"/>
          </p:cNvSpPr>
          <p:nvPr/>
        </p:nvSpPr>
        <p:spPr bwMode="auto">
          <a:xfrm>
            <a:off x="851267" y="5515374"/>
            <a:ext cx="9494809"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The underlying ideology is still remedial/predicated on resolving a deficit</a:t>
            </a:r>
            <a:endParaRPr lang="en-GB" sz="2200" dirty="0">
              <a:cs typeface="Arial" pitchFamily="34" charset="0"/>
            </a:endParaRPr>
          </a:p>
        </p:txBody>
      </p:sp>
    </p:spTree>
    <p:extLst>
      <p:ext uri="{BB962C8B-B14F-4D97-AF65-F5344CB8AC3E}">
        <p14:creationId xmlns:p14="http://schemas.microsoft.com/office/powerpoint/2010/main" val="6364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CA9347-152E-4BC6-8F5B-F061CD8DA103}"/>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460A15BB-CB73-46CE-B3A5-052233C12B49}"/>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Current Models for EAP/Ac </a:t>
            </a:r>
            <a:r>
              <a:rPr lang="en-GB" sz="3600" b="1" dirty="0" err="1">
                <a:latin typeface="Calibri" panose="020F0502020204030204" pitchFamily="34" charset="0"/>
                <a:ea typeface="宋体" pitchFamily="2" charset="-122"/>
                <a:cs typeface="Calibri" panose="020F0502020204030204" pitchFamily="34" charset="0"/>
              </a:rPr>
              <a:t>Lits</a:t>
            </a:r>
            <a:r>
              <a:rPr lang="en-GB" sz="3600" b="1" dirty="0">
                <a:latin typeface="Calibri" panose="020F0502020204030204" pitchFamily="34" charset="0"/>
                <a:ea typeface="宋体" pitchFamily="2" charset="-122"/>
                <a:cs typeface="Calibri" panose="020F0502020204030204" pitchFamily="34" charset="0"/>
              </a:rPr>
              <a:t> Provision</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1F043B76-CFCF-44FF-912D-0306F6F526FF}"/>
              </a:ext>
            </a:extLst>
          </p:cNvPr>
          <p:cNvSpPr>
            <a:spLocks noChangeArrowheads="1"/>
          </p:cNvSpPr>
          <p:nvPr/>
        </p:nvSpPr>
        <p:spPr bwMode="auto">
          <a:xfrm>
            <a:off x="204289" y="1188072"/>
            <a:ext cx="11302768" cy="10486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800" dirty="0">
                <a:solidFill>
                  <a:srgbClr val="FF0000"/>
                </a:solidFill>
                <a:ea typeface="宋体" pitchFamily="2" charset="-122"/>
                <a:cs typeface="Times New Roman" pitchFamily="18" charset="0"/>
              </a:rPr>
              <a:t>Modus Operandi B: </a:t>
            </a:r>
            <a:r>
              <a:rPr lang="en-GB" sz="2200" dirty="0">
                <a:ea typeface="宋体" pitchFamily="2" charset="-122"/>
                <a:cs typeface="Times New Roman" pitchFamily="18" charset="0"/>
              </a:rPr>
              <a:t>EAP and 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are combined under an embedded model</a:t>
            </a:r>
            <a:r>
              <a:rPr lang="en-GB" sz="2200" dirty="0">
                <a:solidFill>
                  <a:srgbClr val="FF0000"/>
                </a:solidFill>
                <a:ea typeface="宋体" pitchFamily="2" charset="-122"/>
                <a:cs typeface="Times New Roman" pitchFamily="18" charset="0"/>
              </a:rPr>
              <a:t> </a:t>
            </a:r>
          </a:p>
          <a:p>
            <a:pPr fontAlgn="base">
              <a:spcBef>
                <a:spcPct val="0"/>
              </a:spcBef>
              <a:spcAft>
                <a:spcPct val="0"/>
              </a:spcAft>
            </a:pPr>
            <a:endParaRPr lang="en-GB" sz="1100" b="1" dirty="0">
              <a:solidFill>
                <a:srgbClr val="002060"/>
              </a:solidFill>
              <a:ea typeface="宋体" pitchFamily="2" charset="-122"/>
              <a:cs typeface="Times New Roman" pitchFamily="18" charset="0"/>
            </a:endParaRPr>
          </a:p>
          <a:p>
            <a:pPr fontAlgn="base">
              <a:spcBef>
                <a:spcPct val="0"/>
              </a:spcBef>
              <a:spcAft>
                <a:spcPct val="0"/>
              </a:spcAft>
            </a:pPr>
            <a:r>
              <a:rPr lang="en-GB" sz="2200" b="1" dirty="0">
                <a:solidFill>
                  <a:srgbClr val="002060"/>
                </a:solidFill>
                <a:ea typeface="宋体" pitchFamily="2" charset="-122"/>
                <a:cs typeface="Times New Roman" pitchFamily="18" charset="0"/>
              </a:rPr>
              <a:t>(still relatively rare…but in recent years, its practice has been gaining ground)</a:t>
            </a:r>
            <a:endParaRPr lang="en-GB" sz="2200" b="1" dirty="0">
              <a:solidFill>
                <a:srgbClr val="002060"/>
              </a:solidFill>
              <a:cs typeface="Arial" pitchFamily="34" charset="0"/>
            </a:endParaRPr>
          </a:p>
        </p:txBody>
      </p:sp>
      <p:sp>
        <p:nvSpPr>
          <p:cNvPr id="5" name="Rectangle 1">
            <a:extLst>
              <a:ext uri="{FF2B5EF4-FFF2-40B4-BE49-F238E27FC236}">
                <a16:creationId xmlns:a16="http://schemas.microsoft.com/office/drawing/2014/main" id="{3E2F7B2C-ABE5-4867-ACD2-B81E944C66BF}"/>
              </a:ext>
            </a:extLst>
          </p:cNvPr>
          <p:cNvSpPr>
            <a:spLocks noChangeArrowheads="1"/>
          </p:cNvSpPr>
          <p:nvPr/>
        </p:nvSpPr>
        <p:spPr bwMode="auto">
          <a:xfrm>
            <a:off x="294010" y="2478834"/>
            <a:ext cx="11518816" cy="1064020"/>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EAP and academic literacy support is offered by one or more discipline-specific staff embedded within the different academic Schools and Faculties </a:t>
            </a:r>
            <a:r>
              <a:rPr lang="en-GB" dirty="0">
                <a:ea typeface="宋体" pitchFamily="2" charset="-122"/>
                <a:cs typeface="Times New Roman" pitchFamily="18" charset="0"/>
              </a:rPr>
              <a:t>(see Basset &amp; </a:t>
            </a:r>
            <a:r>
              <a:rPr lang="en-GB" dirty="0" err="1">
                <a:ea typeface="宋体" pitchFamily="2" charset="-122"/>
                <a:cs typeface="Times New Roman" pitchFamily="18" charset="0"/>
              </a:rPr>
              <a:t>Macnaught</a:t>
            </a:r>
            <a:r>
              <a:rPr lang="en-GB" dirty="0">
                <a:ea typeface="宋体" pitchFamily="2" charset="-122"/>
                <a:cs typeface="Times New Roman" pitchFamily="18" charset="0"/>
              </a:rPr>
              <a:t>, 2024; Hakim &amp; Wingate, 2024, </a:t>
            </a:r>
            <a:r>
              <a:rPr lang="en-GB" dirty="0" err="1">
                <a:ea typeface="宋体" pitchFamily="2" charset="-122"/>
                <a:cs typeface="Times New Roman" pitchFamily="18" charset="0"/>
              </a:rPr>
              <a:t>Macnaught</a:t>
            </a:r>
            <a:r>
              <a:rPr lang="en-GB" dirty="0">
                <a:ea typeface="宋体" pitchFamily="2" charset="-122"/>
                <a:cs typeface="Times New Roman" pitchFamily="18" charset="0"/>
              </a:rPr>
              <a:t> et al, 2024; Murray, 2022; Murray, 2016; Wingate, Andon &amp; </a:t>
            </a:r>
            <a:r>
              <a:rPr lang="en-GB" dirty="0" err="1">
                <a:ea typeface="宋体" pitchFamily="2" charset="-122"/>
                <a:cs typeface="Times New Roman" pitchFamily="18" charset="0"/>
              </a:rPr>
              <a:t>Cogo</a:t>
            </a:r>
            <a:r>
              <a:rPr lang="en-GB" dirty="0">
                <a:ea typeface="宋体" pitchFamily="2" charset="-122"/>
                <a:cs typeface="Times New Roman" pitchFamily="18" charset="0"/>
              </a:rPr>
              <a:t>, 2011)</a:t>
            </a:r>
            <a:endParaRPr lang="en-GB" dirty="0">
              <a:cs typeface="Arial" pitchFamily="34" charset="0"/>
            </a:endParaRPr>
          </a:p>
        </p:txBody>
      </p:sp>
      <p:sp>
        <p:nvSpPr>
          <p:cNvPr id="6" name="Rectangle 1">
            <a:extLst>
              <a:ext uri="{FF2B5EF4-FFF2-40B4-BE49-F238E27FC236}">
                <a16:creationId xmlns:a16="http://schemas.microsoft.com/office/drawing/2014/main" id="{FECCA683-2F6F-4B27-BF28-CB1FFF3834F9}"/>
              </a:ext>
            </a:extLst>
          </p:cNvPr>
          <p:cNvSpPr>
            <a:spLocks noChangeArrowheads="1"/>
          </p:cNvSpPr>
          <p:nvPr/>
        </p:nvSpPr>
        <p:spPr bwMode="auto">
          <a:xfrm>
            <a:off x="882093" y="3815723"/>
            <a:ext cx="5261855"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Provision may/may not be credit-rated</a:t>
            </a:r>
            <a:endParaRPr lang="en-GB" sz="2200" dirty="0">
              <a:cs typeface="Arial" pitchFamily="34" charset="0"/>
            </a:endParaRPr>
          </a:p>
        </p:txBody>
      </p:sp>
      <p:sp>
        <p:nvSpPr>
          <p:cNvPr id="7" name="Rectangle 1">
            <a:extLst>
              <a:ext uri="{FF2B5EF4-FFF2-40B4-BE49-F238E27FC236}">
                <a16:creationId xmlns:a16="http://schemas.microsoft.com/office/drawing/2014/main" id="{CD3D1E0C-645F-4B19-8607-678A33CB1820}"/>
              </a:ext>
            </a:extLst>
          </p:cNvPr>
          <p:cNvSpPr>
            <a:spLocks noChangeArrowheads="1"/>
          </p:cNvSpPr>
          <p:nvPr/>
        </p:nvSpPr>
        <p:spPr bwMode="auto">
          <a:xfrm>
            <a:off x="882093" y="4214583"/>
            <a:ext cx="10100983"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Restrictions may still be placed on who can access the support</a:t>
            </a:r>
            <a:endParaRPr lang="en-GB" sz="2200" dirty="0">
              <a:cs typeface="Arial" pitchFamily="34" charset="0"/>
            </a:endParaRPr>
          </a:p>
        </p:txBody>
      </p:sp>
      <p:sp>
        <p:nvSpPr>
          <p:cNvPr id="8" name="TextBox 7">
            <a:extLst>
              <a:ext uri="{FF2B5EF4-FFF2-40B4-BE49-F238E27FC236}">
                <a16:creationId xmlns:a16="http://schemas.microsoft.com/office/drawing/2014/main" id="{08AE9408-E656-47E2-9020-1CBCF2B559B6}"/>
              </a:ext>
            </a:extLst>
          </p:cNvPr>
          <p:cNvSpPr txBox="1"/>
          <p:nvPr/>
        </p:nvSpPr>
        <p:spPr>
          <a:xfrm>
            <a:off x="323869" y="3824512"/>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9" name="TextBox 8">
            <a:extLst>
              <a:ext uri="{FF2B5EF4-FFF2-40B4-BE49-F238E27FC236}">
                <a16:creationId xmlns:a16="http://schemas.microsoft.com/office/drawing/2014/main" id="{5E30FDEF-503B-4D83-B53A-5D6E0F51366D}"/>
              </a:ext>
            </a:extLst>
          </p:cNvPr>
          <p:cNvSpPr txBox="1"/>
          <p:nvPr/>
        </p:nvSpPr>
        <p:spPr>
          <a:xfrm>
            <a:off x="323869" y="4250295"/>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0" name="TextBox 9">
            <a:extLst>
              <a:ext uri="{FF2B5EF4-FFF2-40B4-BE49-F238E27FC236}">
                <a16:creationId xmlns:a16="http://schemas.microsoft.com/office/drawing/2014/main" id="{D0C7AC1A-37FC-46BF-A42C-1B0EF3DDBE6C}"/>
              </a:ext>
            </a:extLst>
          </p:cNvPr>
          <p:cNvSpPr txBox="1"/>
          <p:nvPr/>
        </p:nvSpPr>
        <p:spPr>
          <a:xfrm>
            <a:off x="323869" y="5021674"/>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1" name="Rectangle 1">
            <a:extLst>
              <a:ext uri="{FF2B5EF4-FFF2-40B4-BE49-F238E27FC236}">
                <a16:creationId xmlns:a16="http://schemas.microsoft.com/office/drawing/2014/main" id="{0A6B7827-C1BC-4FE5-9943-847615635627}"/>
              </a:ext>
            </a:extLst>
          </p:cNvPr>
          <p:cNvSpPr>
            <a:spLocks noChangeArrowheads="1"/>
          </p:cNvSpPr>
          <p:nvPr/>
        </p:nvSpPr>
        <p:spPr bwMode="auto">
          <a:xfrm>
            <a:off x="877185" y="5003542"/>
            <a:ext cx="10629872"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In cases of ‘hard embedding’, the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training may ultimately end up being covered entirely by content lecturers rather than by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specialists</a:t>
            </a:r>
            <a:endParaRPr lang="en-GB" sz="2200" dirty="0">
              <a:cs typeface="Arial" pitchFamily="34" charset="0"/>
            </a:endParaRPr>
          </a:p>
        </p:txBody>
      </p:sp>
      <p:sp>
        <p:nvSpPr>
          <p:cNvPr id="12" name="TextBox 11">
            <a:extLst>
              <a:ext uri="{FF2B5EF4-FFF2-40B4-BE49-F238E27FC236}">
                <a16:creationId xmlns:a16="http://schemas.microsoft.com/office/drawing/2014/main" id="{C3FE15EA-422C-4E85-962A-EFBCB36DC7DF}"/>
              </a:ext>
            </a:extLst>
          </p:cNvPr>
          <p:cNvSpPr txBox="1"/>
          <p:nvPr/>
        </p:nvSpPr>
        <p:spPr>
          <a:xfrm>
            <a:off x="323869" y="4620983"/>
            <a:ext cx="739740" cy="430887"/>
          </a:xfrm>
          <a:prstGeom prst="rect">
            <a:avLst/>
          </a:prstGeom>
          <a:noFill/>
        </p:spPr>
        <p:txBody>
          <a:bodyPr wrap="square" rtlCol="0">
            <a:spAutoFit/>
          </a:bodyPr>
          <a:lstStyle/>
          <a:p>
            <a:r>
              <a:rPr lang="en-GB" sz="2200" dirty="0">
                <a:sym typeface="Wingdings" panose="05000000000000000000" pitchFamily="2" charset="2"/>
              </a:rPr>
              <a:t></a:t>
            </a:r>
            <a:endParaRPr lang="en-GB" sz="2200" dirty="0"/>
          </a:p>
        </p:txBody>
      </p:sp>
      <p:sp>
        <p:nvSpPr>
          <p:cNvPr id="13" name="Rectangle 1">
            <a:extLst>
              <a:ext uri="{FF2B5EF4-FFF2-40B4-BE49-F238E27FC236}">
                <a16:creationId xmlns:a16="http://schemas.microsoft.com/office/drawing/2014/main" id="{62C7153F-435B-4F93-A675-3F6836F92258}"/>
              </a:ext>
            </a:extLst>
          </p:cNvPr>
          <p:cNvSpPr>
            <a:spLocks noChangeArrowheads="1"/>
          </p:cNvSpPr>
          <p:nvPr/>
        </p:nvSpPr>
        <p:spPr bwMode="auto">
          <a:xfrm>
            <a:off x="879639" y="4620983"/>
            <a:ext cx="10100983"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In cases of ‘soft embedding’ the actual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coverage may be very limited</a:t>
            </a:r>
            <a:endParaRPr lang="en-GB" sz="2200" dirty="0">
              <a:cs typeface="Arial" pitchFamily="34" charset="0"/>
            </a:endParaRPr>
          </a:p>
        </p:txBody>
      </p:sp>
    </p:spTree>
    <p:extLst>
      <p:ext uri="{BB962C8B-B14F-4D97-AF65-F5344CB8AC3E}">
        <p14:creationId xmlns:p14="http://schemas.microsoft.com/office/powerpoint/2010/main" val="393818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95FDA2-4A1A-4514-A08A-A7D0EAB7041F}"/>
              </a:ext>
            </a:extLst>
          </p:cNvPr>
          <p:cNvSpPr/>
          <p:nvPr/>
        </p:nvSpPr>
        <p:spPr>
          <a:xfrm>
            <a:off x="0" y="0"/>
            <a:ext cx="12190413" cy="92888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AD3B6A3B-E454-4FF9-BBDD-CA8268991F64}"/>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Current Models for EAP/Ac </a:t>
            </a:r>
            <a:r>
              <a:rPr lang="en-GB" sz="3600" b="1" dirty="0" err="1">
                <a:latin typeface="Calibri" panose="020F0502020204030204" pitchFamily="34" charset="0"/>
                <a:ea typeface="宋体" pitchFamily="2" charset="-122"/>
                <a:cs typeface="Calibri" panose="020F0502020204030204" pitchFamily="34" charset="0"/>
              </a:rPr>
              <a:t>Lits</a:t>
            </a:r>
            <a:r>
              <a:rPr lang="en-GB" sz="3600" b="1" dirty="0">
                <a:latin typeface="Calibri" panose="020F0502020204030204" pitchFamily="34" charset="0"/>
                <a:ea typeface="宋体" pitchFamily="2" charset="-122"/>
                <a:cs typeface="Calibri" panose="020F0502020204030204" pitchFamily="34" charset="0"/>
              </a:rPr>
              <a:t> Provision</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273ED73F-A733-40CA-845E-335C94C7BD97}"/>
              </a:ext>
            </a:extLst>
          </p:cNvPr>
          <p:cNvSpPr>
            <a:spLocks noChangeArrowheads="1"/>
          </p:cNvSpPr>
          <p:nvPr/>
        </p:nvSpPr>
        <p:spPr bwMode="auto">
          <a:xfrm>
            <a:off x="265643" y="1222130"/>
            <a:ext cx="11852852" cy="10486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800" dirty="0">
                <a:solidFill>
                  <a:srgbClr val="FF0000"/>
                </a:solidFill>
                <a:ea typeface="宋体" pitchFamily="2" charset="-122"/>
                <a:cs typeface="Times New Roman" pitchFamily="18" charset="0"/>
              </a:rPr>
              <a:t>Modus Operandi C: </a:t>
            </a:r>
            <a:r>
              <a:rPr lang="en-GB" sz="2200" dirty="0">
                <a:ea typeface="宋体" pitchFamily="2" charset="-122"/>
                <a:cs typeface="Times New Roman" pitchFamily="18" charset="0"/>
              </a:rPr>
              <a:t>EAP and 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are combined and instruction is made compulsory </a:t>
            </a:r>
          </a:p>
          <a:p>
            <a:pPr fontAlgn="base">
              <a:spcBef>
                <a:spcPct val="0"/>
              </a:spcBef>
              <a:spcAft>
                <a:spcPct val="0"/>
              </a:spcAft>
            </a:pPr>
            <a:endParaRPr lang="en-GB" sz="1100" b="1" dirty="0">
              <a:solidFill>
                <a:srgbClr val="002060"/>
              </a:solidFill>
              <a:ea typeface="宋体" pitchFamily="2" charset="-122"/>
              <a:cs typeface="Times New Roman" pitchFamily="18" charset="0"/>
            </a:endParaRPr>
          </a:p>
          <a:p>
            <a:pPr fontAlgn="base">
              <a:spcBef>
                <a:spcPct val="0"/>
              </a:spcBef>
              <a:spcAft>
                <a:spcPct val="0"/>
              </a:spcAft>
            </a:pPr>
            <a:r>
              <a:rPr lang="en-GB" sz="2200" b="1" dirty="0">
                <a:solidFill>
                  <a:srgbClr val="002060"/>
                </a:solidFill>
                <a:ea typeface="宋体" pitchFamily="2" charset="-122"/>
                <a:cs typeface="Times New Roman" pitchFamily="18" charset="0"/>
              </a:rPr>
              <a:t>(still very rare… but personally, I believe that this is the gold standard we should be striving for)</a:t>
            </a:r>
            <a:endParaRPr lang="en-GB" sz="2200" b="1" dirty="0">
              <a:solidFill>
                <a:srgbClr val="002060"/>
              </a:solidFill>
              <a:cs typeface="Arial" pitchFamily="34" charset="0"/>
            </a:endParaRPr>
          </a:p>
        </p:txBody>
      </p:sp>
      <p:sp>
        <p:nvSpPr>
          <p:cNvPr id="5" name="Rectangle 1">
            <a:extLst>
              <a:ext uri="{FF2B5EF4-FFF2-40B4-BE49-F238E27FC236}">
                <a16:creationId xmlns:a16="http://schemas.microsoft.com/office/drawing/2014/main" id="{7804EB56-A183-4CAE-80AD-64553D5B415B}"/>
              </a:ext>
            </a:extLst>
          </p:cNvPr>
          <p:cNvSpPr>
            <a:spLocks noChangeArrowheads="1"/>
          </p:cNvSpPr>
          <p:nvPr/>
        </p:nvSpPr>
        <p:spPr bwMode="auto">
          <a:xfrm>
            <a:off x="265643" y="2443625"/>
            <a:ext cx="10409207" cy="1156353"/>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EAP and academic literacy support is offered by an academic School or Centre fully dedicated to the enhancement of the Student Experience at all stages of the academic journey</a:t>
            </a:r>
            <a:endParaRPr lang="en-GB" dirty="0">
              <a:cs typeface="Arial" pitchFamily="34" charset="0"/>
            </a:endParaRPr>
          </a:p>
        </p:txBody>
      </p:sp>
      <p:sp>
        <p:nvSpPr>
          <p:cNvPr id="6" name="Rectangle 1">
            <a:extLst>
              <a:ext uri="{FF2B5EF4-FFF2-40B4-BE49-F238E27FC236}">
                <a16:creationId xmlns:a16="http://schemas.microsoft.com/office/drawing/2014/main" id="{5B076C7C-E8AF-4C9D-8482-BA0202F93E0F}"/>
              </a:ext>
            </a:extLst>
          </p:cNvPr>
          <p:cNvSpPr>
            <a:spLocks noChangeArrowheads="1"/>
          </p:cNvSpPr>
          <p:nvPr/>
        </p:nvSpPr>
        <p:spPr bwMode="auto">
          <a:xfrm>
            <a:off x="686883" y="3856104"/>
            <a:ext cx="11097576" cy="817799"/>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The completion of modules on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is seen as </a:t>
            </a:r>
            <a:r>
              <a:rPr lang="en-GB" sz="2200" b="1" dirty="0">
                <a:ea typeface="宋体" pitchFamily="2" charset="-122"/>
                <a:cs typeface="Times New Roman" pitchFamily="18" charset="0"/>
              </a:rPr>
              <a:t>a core component </a:t>
            </a:r>
            <a:r>
              <a:rPr lang="en-GB" sz="2200" dirty="0">
                <a:ea typeface="宋体" pitchFamily="2" charset="-122"/>
                <a:cs typeface="Times New Roman" pitchFamily="18" charset="0"/>
              </a:rPr>
              <a:t>of the university experience </a:t>
            </a:r>
            <a:r>
              <a:rPr lang="en-GB" dirty="0">
                <a:ea typeface="宋体" pitchFamily="2" charset="-122"/>
                <a:cs typeface="Times New Roman" pitchFamily="18" charset="0"/>
              </a:rPr>
              <a:t>(see Hathaway, 2015)</a:t>
            </a:r>
            <a:endParaRPr lang="en-GB" dirty="0">
              <a:cs typeface="Arial" pitchFamily="34" charset="0"/>
            </a:endParaRPr>
          </a:p>
        </p:txBody>
      </p:sp>
      <p:sp>
        <p:nvSpPr>
          <p:cNvPr id="7" name="Rectangle 1">
            <a:extLst>
              <a:ext uri="{FF2B5EF4-FFF2-40B4-BE49-F238E27FC236}">
                <a16:creationId xmlns:a16="http://schemas.microsoft.com/office/drawing/2014/main" id="{E2C6CC5F-2E34-4AE4-A802-B4C98B972568}"/>
              </a:ext>
            </a:extLst>
          </p:cNvPr>
          <p:cNvSpPr>
            <a:spLocks noChangeArrowheads="1"/>
          </p:cNvSpPr>
          <p:nvPr/>
        </p:nvSpPr>
        <p:spPr bwMode="auto">
          <a:xfrm>
            <a:off x="676609" y="4627115"/>
            <a:ext cx="10100983"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Credit-rated modules are compulsory and must be completed by </a:t>
            </a:r>
            <a:r>
              <a:rPr lang="en-GB" sz="2200" b="1" u="sng" dirty="0">
                <a:ea typeface="宋体" pitchFamily="2" charset="-122"/>
                <a:cs typeface="Times New Roman" pitchFamily="18" charset="0"/>
              </a:rPr>
              <a:t>all</a:t>
            </a:r>
            <a:r>
              <a:rPr lang="en-GB" sz="2200" dirty="0">
                <a:ea typeface="宋体" pitchFamily="2" charset="-122"/>
                <a:cs typeface="Times New Roman" pitchFamily="18" charset="0"/>
              </a:rPr>
              <a:t> students</a:t>
            </a:r>
            <a:endParaRPr lang="en-GB" sz="2200" dirty="0">
              <a:cs typeface="Arial" pitchFamily="34" charset="0"/>
            </a:endParaRPr>
          </a:p>
        </p:txBody>
      </p:sp>
      <p:sp>
        <p:nvSpPr>
          <p:cNvPr id="8" name="TextBox 7">
            <a:extLst>
              <a:ext uri="{FF2B5EF4-FFF2-40B4-BE49-F238E27FC236}">
                <a16:creationId xmlns:a16="http://schemas.microsoft.com/office/drawing/2014/main" id="{2F4D2A2C-360C-4DFF-8C4A-9C0B72F417B7}"/>
              </a:ext>
            </a:extLst>
          </p:cNvPr>
          <p:cNvSpPr txBox="1"/>
          <p:nvPr/>
        </p:nvSpPr>
        <p:spPr>
          <a:xfrm>
            <a:off x="306739" y="3891464"/>
            <a:ext cx="760288" cy="461665"/>
          </a:xfrm>
          <a:prstGeom prst="rect">
            <a:avLst/>
          </a:prstGeom>
          <a:noFill/>
        </p:spPr>
        <p:txBody>
          <a:bodyPr wrap="square" rtlCol="0">
            <a:spAutoFit/>
          </a:bodyPr>
          <a:lstStyle/>
          <a:p>
            <a:r>
              <a:rPr lang="en-GB" sz="2400" dirty="0">
                <a:sym typeface="Wingdings" panose="05000000000000000000" pitchFamily="2" charset="2"/>
              </a:rPr>
              <a:t></a:t>
            </a:r>
            <a:endParaRPr lang="en-GB" sz="2400" dirty="0"/>
          </a:p>
        </p:txBody>
      </p:sp>
      <p:sp>
        <p:nvSpPr>
          <p:cNvPr id="9" name="TextBox 8">
            <a:extLst>
              <a:ext uri="{FF2B5EF4-FFF2-40B4-BE49-F238E27FC236}">
                <a16:creationId xmlns:a16="http://schemas.microsoft.com/office/drawing/2014/main" id="{4FE77521-8635-4D3B-8074-67B4C27AF666}"/>
              </a:ext>
            </a:extLst>
          </p:cNvPr>
          <p:cNvSpPr txBox="1"/>
          <p:nvPr/>
        </p:nvSpPr>
        <p:spPr>
          <a:xfrm>
            <a:off x="294755" y="4619213"/>
            <a:ext cx="760288" cy="461665"/>
          </a:xfrm>
          <a:prstGeom prst="rect">
            <a:avLst/>
          </a:prstGeom>
          <a:noFill/>
        </p:spPr>
        <p:txBody>
          <a:bodyPr wrap="square" rtlCol="0">
            <a:spAutoFit/>
          </a:bodyPr>
          <a:lstStyle/>
          <a:p>
            <a:r>
              <a:rPr lang="en-GB" sz="2400" dirty="0">
                <a:sym typeface="Wingdings" panose="05000000000000000000" pitchFamily="2" charset="2"/>
              </a:rPr>
              <a:t></a:t>
            </a:r>
            <a:endParaRPr lang="en-GB" sz="2400" dirty="0"/>
          </a:p>
        </p:txBody>
      </p:sp>
      <p:sp>
        <p:nvSpPr>
          <p:cNvPr id="10" name="Rectangle 1">
            <a:extLst>
              <a:ext uri="{FF2B5EF4-FFF2-40B4-BE49-F238E27FC236}">
                <a16:creationId xmlns:a16="http://schemas.microsoft.com/office/drawing/2014/main" id="{627F1DBF-8C59-4A8F-BD0A-745FEC9E03DA}"/>
              </a:ext>
            </a:extLst>
          </p:cNvPr>
          <p:cNvSpPr>
            <a:spLocks noChangeArrowheads="1"/>
          </p:cNvSpPr>
          <p:nvPr/>
        </p:nvSpPr>
        <p:spPr bwMode="auto">
          <a:xfrm>
            <a:off x="664625" y="5062295"/>
            <a:ext cx="10100983"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The training is provided by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specialists </a:t>
            </a:r>
            <a:r>
              <a:rPr lang="en-GB" sz="2200" b="1" dirty="0">
                <a:ea typeface="宋体" pitchFamily="2" charset="-122"/>
                <a:cs typeface="Times New Roman" pitchFamily="18" charset="0"/>
              </a:rPr>
              <a:t>working in close collaboration</a:t>
            </a:r>
            <a:r>
              <a:rPr lang="en-GB" sz="2200" dirty="0">
                <a:ea typeface="宋体" pitchFamily="2" charset="-122"/>
                <a:cs typeface="Times New Roman" pitchFamily="18" charset="0"/>
              </a:rPr>
              <a:t> with subject specialists</a:t>
            </a:r>
            <a:endParaRPr lang="en-GB" sz="2200" dirty="0">
              <a:cs typeface="Arial" pitchFamily="34" charset="0"/>
            </a:endParaRPr>
          </a:p>
        </p:txBody>
      </p:sp>
      <p:sp>
        <p:nvSpPr>
          <p:cNvPr id="11" name="TextBox 10">
            <a:extLst>
              <a:ext uri="{FF2B5EF4-FFF2-40B4-BE49-F238E27FC236}">
                <a16:creationId xmlns:a16="http://schemas.microsoft.com/office/drawing/2014/main" id="{DA997948-FA96-4629-90AE-BE9597585FD6}"/>
              </a:ext>
            </a:extLst>
          </p:cNvPr>
          <p:cNvSpPr txBox="1"/>
          <p:nvPr/>
        </p:nvSpPr>
        <p:spPr>
          <a:xfrm>
            <a:off x="293045" y="5038738"/>
            <a:ext cx="760288" cy="461665"/>
          </a:xfrm>
          <a:prstGeom prst="rect">
            <a:avLst/>
          </a:prstGeom>
          <a:noFill/>
        </p:spPr>
        <p:txBody>
          <a:bodyPr wrap="square" rtlCol="0">
            <a:spAutoFit/>
          </a:bodyPr>
          <a:lstStyle/>
          <a:p>
            <a:r>
              <a:rPr lang="en-GB" sz="2400" dirty="0">
                <a:sym typeface="Wingdings" panose="05000000000000000000" pitchFamily="2" charset="2"/>
              </a:rPr>
              <a:t></a:t>
            </a:r>
            <a:endParaRPr lang="en-GB" sz="2400" dirty="0"/>
          </a:p>
        </p:txBody>
      </p:sp>
    </p:spTree>
    <p:extLst>
      <p:ext uri="{BB962C8B-B14F-4D97-AF65-F5344CB8AC3E}">
        <p14:creationId xmlns:p14="http://schemas.microsoft.com/office/powerpoint/2010/main" val="34314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93F51B-A76F-4F80-8C58-FF739402951C}"/>
              </a:ext>
            </a:extLst>
          </p:cNvPr>
          <p:cNvSpPr/>
          <p:nvPr/>
        </p:nvSpPr>
        <p:spPr>
          <a:xfrm>
            <a:off x="0" y="0"/>
            <a:ext cx="12190413" cy="928885"/>
          </a:xfrm>
          <a:prstGeom prst="rect">
            <a:avLst/>
          </a:prstGeom>
          <a:solidFill>
            <a:srgbClr val="968C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5" name="Rectangle 1">
            <a:extLst>
              <a:ext uri="{FF2B5EF4-FFF2-40B4-BE49-F238E27FC236}">
                <a16:creationId xmlns:a16="http://schemas.microsoft.com/office/drawing/2014/main" id="{923699C6-E386-4AF0-A564-1D57DDEDA6D5}"/>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How </a:t>
            </a:r>
            <a:r>
              <a:rPr lang="en-GB" sz="3600" b="1" dirty="0">
                <a:latin typeface="Calibri" panose="020F0502020204030204" pitchFamily="34" charset="0"/>
                <a:ea typeface="宋体" pitchFamily="2" charset="-122"/>
                <a:cs typeface="Calibri" panose="020F0502020204030204" pitchFamily="34" charset="0"/>
              </a:rPr>
              <a:t>the Nexus Might be Strengthened</a:t>
            </a:r>
            <a:endParaRPr lang="en-GB" sz="3600" b="1" dirty="0">
              <a:latin typeface="Calibri" panose="020F0502020204030204" pitchFamily="34" charset="0"/>
              <a:cs typeface="Calibri" panose="020F0502020204030204" pitchFamily="34" charset="0"/>
            </a:endParaRPr>
          </a:p>
        </p:txBody>
      </p:sp>
      <p:sp>
        <p:nvSpPr>
          <p:cNvPr id="6" name="Rectangle 1">
            <a:extLst>
              <a:ext uri="{FF2B5EF4-FFF2-40B4-BE49-F238E27FC236}">
                <a16:creationId xmlns:a16="http://schemas.microsoft.com/office/drawing/2014/main" id="{9C8E1D09-6FD9-4946-A183-72C97D5CBBE8}"/>
              </a:ext>
            </a:extLst>
          </p:cNvPr>
          <p:cNvSpPr>
            <a:spLocks noChangeArrowheads="1"/>
          </p:cNvSpPr>
          <p:nvPr/>
        </p:nvSpPr>
        <p:spPr bwMode="auto">
          <a:xfrm>
            <a:off x="269358" y="1288647"/>
            <a:ext cx="11651695" cy="910132"/>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600" b="1" dirty="0">
                <a:solidFill>
                  <a:srgbClr val="FF0000"/>
                </a:solidFill>
                <a:latin typeface="Constantia" pitchFamily="18" charset="0"/>
                <a:ea typeface="宋体" pitchFamily="2" charset="-122"/>
                <a:cs typeface="Times New Roman" pitchFamily="18" charset="0"/>
              </a:rPr>
              <a:t>Modus Operandi C </a:t>
            </a:r>
            <a:r>
              <a:rPr lang="en-GB" sz="2600" b="1" dirty="0">
                <a:latin typeface="Constantia" pitchFamily="18" charset="0"/>
                <a:ea typeface="宋体" pitchFamily="2" charset="-122"/>
                <a:cs typeface="Times New Roman" pitchFamily="18" charset="0"/>
              </a:rPr>
              <a:t>offers some very clear advantages to staff 	working in EAP and/or Academic Literacies</a:t>
            </a:r>
            <a:endParaRPr lang="en-GB" sz="2000" b="1" dirty="0">
              <a:latin typeface="Constantia" pitchFamily="18" charset="0"/>
              <a:cs typeface="Arial" pitchFamily="34" charset="0"/>
            </a:endParaRPr>
          </a:p>
        </p:txBody>
      </p:sp>
      <p:sp>
        <p:nvSpPr>
          <p:cNvPr id="7" name="Rectangle 1">
            <a:extLst>
              <a:ext uri="{FF2B5EF4-FFF2-40B4-BE49-F238E27FC236}">
                <a16:creationId xmlns:a16="http://schemas.microsoft.com/office/drawing/2014/main" id="{CB819555-1583-4369-863F-F4B0EA695F20}"/>
              </a:ext>
            </a:extLst>
          </p:cNvPr>
          <p:cNvSpPr>
            <a:spLocks noChangeArrowheads="1"/>
          </p:cNvSpPr>
          <p:nvPr/>
        </p:nvSpPr>
        <p:spPr bwMode="auto">
          <a:xfrm>
            <a:off x="320730" y="2477593"/>
            <a:ext cx="10837007"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It makes what they do </a:t>
            </a:r>
            <a:r>
              <a:rPr lang="en-GB" sz="2200" b="1" u="sng" dirty="0">
                <a:ea typeface="宋体" pitchFamily="2" charset="-122"/>
                <a:cs typeface="Times New Roman" pitchFamily="18" charset="0"/>
              </a:rPr>
              <a:t>central</a:t>
            </a:r>
            <a:r>
              <a:rPr lang="en-GB" sz="2200" b="1" dirty="0">
                <a:ea typeface="宋体" pitchFamily="2" charset="-122"/>
                <a:cs typeface="Times New Roman" pitchFamily="18" charset="0"/>
              </a:rPr>
              <a:t> to the successful operation of the university</a:t>
            </a:r>
            <a:r>
              <a:rPr lang="en-GB" sz="2200" dirty="0">
                <a:ea typeface="宋体" pitchFamily="2" charset="-122"/>
                <a:cs typeface="Times New Roman" pitchFamily="18" charset="0"/>
              </a:rPr>
              <a:t>; rather than them being ‘on the edge of academia’, this brings them straight into </a:t>
            </a:r>
            <a:r>
              <a:rPr lang="en-GB" sz="2200" b="1" u="sng" dirty="0">
                <a:ea typeface="宋体" pitchFamily="2" charset="-122"/>
                <a:cs typeface="Times New Roman" pitchFamily="18" charset="0"/>
              </a:rPr>
              <a:t>the core</a:t>
            </a:r>
            <a:endParaRPr lang="en-GB" sz="2200" b="1" u="sng" dirty="0">
              <a:cs typeface="Arial" pitchFamily="34" charset="0"/>
            </a:endParaRPr>
          </a:p>
        </p:txBody>
      </p:sp>
      <p:sp>
        <p:nvSpPr>
          <p:cNvPr id="8" name="Rectangle 1">
            <a:extLst>
              <a:ext uri="{FF2B5EF4-FFF2-40B4-BE49-F238E27FC236}">
                <a16:creationId xmlns:a16="http://schemas.microsoft.com/office/drawing/2014/main" id="{D2616EE1-9533-46A5-A2C5-6DC96173EFA5}"/>
              </a:ext>
            </a:extLst>
          </p:cNvPr>
          <p:cNvSpPr>
            <a:spLocks noChangeArrowheads="1"/>
          </p:cNvSpPr>
          <p:nvPr/>
        </p:nvSpPr>
        <p:spPr bwMode="auto">
          <a:xfrm>
            <a:off x="320729" y="4313022"/>
            <a:ext cx="10837007"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It provides practitioners with </a:t>
            </a:r>
            <a:r>
              <a:rPr lang="en-GB" sz="2200" b="1" dirty="0">
                <a:ea typeface="宋体" pitchFamily="2" charset="-122"/>
                <a:cs typeface="Times New Roman" pitchFamily="18" charset="0"/>
              </a:rPr>
              <a:t>a clearer and better structured framework for their academic career advancement</a:t>
            </a:r>
            <a:endParaRPr lang="en-GB" sz="2200" b="1" dirty="0">
              <a:cs typeface="Arial" pitchFamily="34" charset="0"/>
            </a:endParaRPr>
          </a:p>
        </p:txBody>
      </p:sp>
      <p:sp>
        <p:nvSpPr>
          <p:cNvPr id="9" name="Rectangle 1">
            <a:extLst>
              <a:ext uri="{FF2B5EF4-FFF2-40B4-BE49-F238E27FC236}">
                <a16:creationId xmlns:a16="http://schemas.microsoft.com/office/drawing/2014/main" id="{1BE79686-537A-4139-9B0B-DA71019D8A53}"/>
              </a:ext>
            </a:extLst>
          </p:cNvPr>
          <p:cNvSpPr>
            <a:spLocks noChangeArrowheads="1"/>
          </p:cNvSpPr>
          <p:nvPr/>
        </p:nvSpPr>
        <p:spPr bwMode="auto">
          <a:xfrm>
            <a:off x="320730" y="3434780"/>
            <a:ext cx="10837007"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It gives practitioners the </a:t>
            </a:r>
            <a:r>
              <a:rPr lang="en-GB" sz="2200" b="1" dirty="0">
                <a:ea typeface="宋体" pitchFamily="2" charset="-122"/>
                <a:cs typeface="Times New Roman" pitchFamily="18" charset="0"/>
              </a:rPr>
              <a:t>opportunity to trade on several of the same forms of symbolic capital</a:t>
            </a:r>
            <a:r>
              <a:rPr lang="en-GB" sz="2200" dirty="0">
                <a:ea typeface="宋体" pitchFamily="2" charset="-122"/>
                <a:cs typeface="Times New Roman" pitchFamily="18" charset="0"/>
              </a:rPr>
              <a:t> as others in the academy</a:t>
            </a:r>
            <a:endParaRPr lang="en-GB" sz="2200" dirty="0">
              <a:cs typeface="Arial" pitchFamily="34" charset="0"/>
            </a:endParaRPr>
          </a:p>
        </p:txBody>
      </p:sp>
      <p:sp>
        <p:nvSpPr>
          <p:cNvPr id="10" name="Rectangle 1">
            <a:extLst>
              <a:ext uri="{FF2B5EF4-FFF2-40B4-BE49-F238E27FC236}">
                <a16:creationId xmlns:a16="http://schemas.microsoft.com/office/drawing/2014/main" id="{3F60E51F-9384-4BBC-84A0-AA305F03F4A6}"/>
              </a:ext>
            </a:extLst>
          </p:cNvPr>
          <p:cNvSpPr>
            <a:spLocks noChangeArrowheads="1"/>
          </p:cNvSpPr>
          <p:nvPr/>
        </p:nvSpPr>
        <p:spPr bwMode="auto">
          <a:xfrm>
            <a:off x="331002" y="5157372"/>
            <a:ext cx="10837007"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It provides practitioners with </a:t>
            </a:r>
            <a:r>
              <a:rPr lang="en-GB" sz="2200" b="1" dirty="0">
                <a:ea typeface="宋体" pitchFamily="2" charset="-122"/>
                <a:cs typeface="Times New Roman" pitchFamily="18" charset="0"/>
              </a:rPr>
              <a:t>more continuity and job security</a:t>
            </a:r>
            <a:endParaRPr lang="en-GB" sz="2200" b="1" dirty="0">
              <a:cs typeface="Arial" pitchFamily="34" charset="0"/>
            </a:endParaRPr>
          </a:p>
        </p:txBody>
      </p:sp>
      <p:sp>
        <p:nvSpPr>
          <p:cNvPr id="11" name="Rectangle 1">
            <a:extLst>
              <a:ext uri="{FF2B5EF4-FFF2-40B4-BE49-F238E27FC236}">
                <a16:creationId xmlns:a16="http://schemas.microsoft.com/office/drawing/2014/main" id="{A9E35428-3191-4DF7-99F5-71F1997EDAFD}"/>
              </a:ext>
            </a:extLst>
          </p:cNvPr>
          <p:cNvSpPr>
            <a:spLocks noChangeArrowheads="1"/>
          </p:cNvSpPr>
          <p:nvPr/>
        </p:nvSpPr>
        <p:spPr bwMode="auto">
          <a:xfrm>
            <a:off x="329292" y="5741283"/>
            <a:ext cx="10837007"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It provides practitioners with </a:t>
            </a:r>
            <a:r>
              <a:rPr lang="en-GB" sz="2200" b="1" dirty="0">
                <a:ea typeface="宋体" pitchFamily="2" charset="-122"/>
                <a:cs typeface="Times New Roman" pitchFamily="18" charset="0"/>
              </a:rPr>
              <a:t>a very clear professional identity</a:t>
            </a:r>
            <a:endParaRPr lang="en-GB" sz="2200" b="1" dirty="0">
              <a:cs typeface="Arial" pitchFamily="34" charset="0"/>
            </a:endParaRPr>
          </a:p>
        </p:txBody>
      </p:sp>
    </p:spTree>
    <p:extLst>
      <p:ext uri="{BB962C8B-B14F-4D97-AF65-F5344CB8AC3E}">
        <p14:creationId xmlns:p14="http://schemas.microsoft.com/office/powerpoint/2010/main" val="143106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016A88-1524-45C2-AFDF-1BEE0F7B9FFE}"/>
              </a:ext>
            </a:extLst>
          </p:cNvPr>
          <p:cNvSpPr>
            <a:spLocks noChangeArrowheads="1"/>
          </p:cNvSpPr>
          <p:nvPr/>
        </p:nvSpPr>
        <p:spPr bwMode="auto">
          <a:xfrm>
            <a:off x="145672" y="1123424"/>
            <a:ext cx="12044741" cy="879354"/>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dirty="0">
                <a:latin typeface="Constantia" pitchFamily="18" charset="0"/>
                <a:ea typeface="宋体" pitchFamily="2" charset="-122"/>
                <a:cs typeface="Times New Roman" pitchFamily="18" charset="0"/>
              </a:rPr>
              <a:t> 	</a:t>
            </a:r>
            <a:r>
              <a:rPr lang="en-GB" sz="2400" b="1" dirty="0">
                <a:solidFill>
                  <a:srgbClr val="FF0000"/>
                </a:solidFill>
                <a:latin typeface="Constantia" pitchFamily="18" charset="0"/>
                <a:ea typeface="宋体" pitchFamily="2" charset="-122"/>
                <a:cs typeface="Times New Roman" pitchFamily="18" charset="0"/>
              </a:rPr>
              <a:t>Modus Operandi C </a:t>
            </a:r>
            <a:r>
              <a:rPr lang="en-GB" sz="2400" b="1" dirty="0">
                <a:latin typeface="Constantia" pitchFamily="18" charset="0"/>
                <a:ea typeface="宋体" pitchFamily="2" charset="-122"/>
                <a:cs typeface="Times New Roman" pitchFamily="18" charset="0"/>
              </a:rPr>
              <a:t>can offer academic institutions several competitive 	advantages </a:t>
            </a:r>
            <a:endParaRPr lang="en-GB" sz="2400" b="1" dirty="0">
              <a:latin typeface="Constantia" pitchFamily="18" charset="0"/>
              <a:cs typeface="Arial" pitchFamily="34" charset="0"/>
            </a:endParaRPr>
          </a:p>
        </p:txBody>
      </p:sp>
      <p:sp>
        <p:nvSpPr>
          <p:cNvPr id="3" name="Rectangle 2">
            <a:extLst>
              <a:ext uri="{FF2B5EF4-FFF2-40B4-BE49-F238E27FC236}">
                <a16:creationId xmlns:a16="http://schemas.microsoft.com/office/drawing/2014/main" id="{50315B4E-62E1-4A23-8CD2-6730C5843425}"/>
              </a:ext>
            </a:extLst>
          </p:cNvPr>
          <p:cNvSpPr/>
          <p:nvPr/>
        </p:nvSpPr>
        <p:spPr>
          <a:xfrm>
            <a:off x="0" y="0"/>
            <a:ext cx="12190413" cy="928885"/>
          </a:xfrm>
          <a:prstGeom prst="rect">
            <a:avLst/>
          </a:prstGeom>
          <a:solidFill>
            <a:srgbClr val="968C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4" name="Rectangle 1">
            <a:extLst>
              <a:ext uri="{FF2B5EF4-FFF2-40B4-BE49-F238E27FC236}">
                <a16:creationId xmlns:a16="http://schemas.microsoft.com/office/drawing/2014/main" id="{530FAB0D-63CE-46E1-9462-FEAE9EA85B05}"/>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i="1" dirty="0">
                <a:latin typeface="Calibri" panose="020F0502020204030204" pitchFamily="34" charset="0"/>
                <a:ea typeface="宋体" pitchFamily="2" charset="-122"/>
                <a:cs typeface="Calibri" panose="020F0502020204030204" pitchFamily="34" charset="0"/>
              </a:rPr>
              <a:t>How </a:t>
            </a:r>
            <a:r>
              <a:rPr lang="en-GB" sz="3600" b="1" dirty="0">
                <a:latin typeface="Calibri" panose="020F0502020204030204" pitchFamily="34" charset="0"/>
                <a:ea typeface="宋体" pitchFamily="2" charset="-122"/>
                <a:cs typeface="Calibri" panose="020F0502020204030204" pitchFamily="34" charset="0"/>
              </a:rPr>
              <a:t>the Nexus Might be Strengthened</a:t>
            </a:r>
            <a:endParaRPr lang="en-GB" sz="3600" b="1" dirty="0">
              <a:latin typeface="Calibri" panose="020F0502020204030204" pitchFamily="34" charset="0"/>
              <a:cs typeface="Calibri" panose="020F0502020204030204" pitchFamily="34" charset="0"/>
            </a:endParaRPr>
          </a:p>
        </p:txBody>
      </p:sp>
      <p:sp>
        <p:nvSpPr>
          <p:cNvPr id="5" name="Rectangle 1">
            <a:extLst>
              <a:ext uri="{FF2B5EF4-FFF2-40B4-BE49-F238E27FC236}">
                <a16:creationId xmlns:a16="http://schemas.microsoft.com/office/drawing/2014/main" id="{C98E2223-1631-4C05-8989-86D983EC5453}"/>
              </a:ext>
            </a:extLst>
          </p:cNvPr>
          <p:cNvSpPr>
            <a:spLocks noChangeArrowheads="1"/>
          </p:cNvSpPr>
          <p:nvPr/>
        </p:nvSpPr>
        <p:spPr bwMode="auto">
          <a:xfrm>
            <a:off x="288269" y="2111340"/>
            <a:ext cx="10837007"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In the grander scheme of things, providing EAP/AC </a:t>
            </a:r>
            <a:r>
              <a:rPr lang="en-GB" sz="2200" dirty="0" err="1">
                <a:ea typeface="宋体" pitchFamily="2" charset="-122"/>
                <a:cs typeface="Times New Roman" pitchFamily="18" charset="0"/>
              </a:rPr>
              <a:t>Lits</a:t>
            </a:r>
            <a:r>
              <a:rPr lang="en-GB" sz="2200" dirty="0">
                <a:ea typeface="宋体" pitchFamily="2" charset="-122"/>
                <a:cs typeface="Times New Roman" pitchFamily="18" charset="0"/>
              </a:rPr>
              <a:t> instruction for </a:t>
            </a:r>
            <a:r>
              <a:rPr lang="en-GB" sz="2200" b="1" u="sng" dirty="0">
                <a:ea typeface="宋体" pitchFamily="2" charset="-122"/>
                <a:cs typeface="Times New Roman" pitchFamily="18" charset="0"/>
              </a:rPr>
              <a:t>all</a:t>
            </a:r>
            <a:r>
              <a:rPr lang="en-GB" sz="2200" dirty="0">
                <a:ea typeface="宋体" pitchFamily="2" charset="-122"/>
                <a:cs typeface="Times New Roman" pitchFamily="18" charset="0"/>
              </a:rPr>
              <a:t> will improve overall rates of student success and retention:</a:t>
            </a:r>
            <a:endParaRPr lang="en-GB" sz="2200" dirty="0">
              <a:cs typeface="Arial" pitchFamily="34" charset="0"/>
            </a:endParaRPr>
          </a:p>
        </p:txBody>
      </p:sp>
      <p:sp>
        <p:nvSpPr>
          <p:cNvPr id="6" name="Rectangle 1">
            <a:extLst>
              <a:ext uri="{FF2B5EF4-FFF2-40B4-BE49-F238E27FC236}">
                <a16:creationId xmlns:a16="http://schemas.microsoft.com/office/drawing/2014/main" id="{3706A652-0AC9-4C30-B7A1-A8C4C87F87D1}"/>
              </a:ext>
            </a:extLst>
          </p:cNvPr>
          <p:cNvSpPr>
            <a:spLocks noChangeArrowheads="1"/>
          </p:cNvSpPr>
          <p:nvPr/>
        </p:nvSpPr>
        <p:spPr bwMode="auto">
          <a:xfrm>
            <a:off x="882978" y="2912287"/>
            <a:ext cx="11475797"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Arial" panose="020B0604020202020204" pitchFamily="34" charset="0"/>
              <a:buChar char="•"/>
            </a:pPr>
            <a:r>
              <a:rPr lang="en-GB" sz="2200" dirty="0">
                <a:ea typeface="宋体" pitchFamily="2" charset="-122"/>
                <a:cs typeface="Times New Roman" pitchFamily="18" charset="0"/>
              </a:rPr>
              <a:t>It becomes a quantifiable metric for enhancing the Student Experience</a:t>
            </a:r>
            <a:endParaRPr lang="en-GB" sz="2200" dirty="0">
              <a:cs typeface="Arial" pitchFamily="34" charset="0"/>
            </a:endParaRPr>
          </a:p>
        </p:txBody>
      </p:sp>
      <p:sp>
        <p:nvSpPr>
          <p:cNvPr id="7" name="Rectangle 1">
            <a:extLst>
              <a:ext uri="{FF2B5EF4-FFF2-40B4-BE49-F238E27FC236}">
                <a16:creationId xmlns:a16="http://schemas.microsoft.com/office/drawing/2014/main" id="{AA2D1907-B497-4F16-806A-E449E822B4BE}"/>
              </a:ext>
            </a:extLst>
          </p:cNvPr>
          <p:cNvSpPr>
            <a:spLocks noChangeArrowheads="1"/>
          </p:cNvSpPr>
          <p:nvPr/>
        </p:nvSpPr>
        <p:spPr bwMode="auto">
          <a:xfrm>
            <a:off x="288269" y="4657529"/>
            <a:ext cx="11551976"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It can also serve as a means of supporting </a:t>
            </a:r>
            <a:r>
              <a:rPr lang="en-GB" sz="2200" i="1" dirty="0">
                <a:ea typeface="宋体" pitchFamily="2" charset="-122"/>
                <a:cs typeface="Times New Roman" pitchFamily="18" charset="0"/>
              </a:rPr>
              <a:t>academic staff </a:t>
            </a:r>
            <a:r>
              <a:rPr lang="en-GB" sz="2200" dirty="0">
                <a:ea typeface="宋体" pitchFamily="2" charset="-122"/>
                <a:cs typeface="Times New Roman" pitchFamily="18" charset="0"/>
              </a:rPr>
              <a:t>in their publications and scholarly outputs</a:t>
            </a:r>
            <a:endParaRPr lang="en-GB" sz="2200" dirty="0">
              <a:cs typeface="Arial" pitchFamily="34" charset="0"/>
            </a:endParaRPr>
          </a:p>
        </p:txBody>
      </p:sp>
      <p:sp>
        <p:nvSpPr>
          <p:cNvPr id="8" name="Rectangle 1">
            <a:extLst>
              <a:ext uri="{FF2B5EF4-FFF2-40B4-BE49-F238E27FC236}">
                <a16:creationId xmlns:a16="http://schemas.microsoft.com/office/drawing/2014/main" id="{D52370F9-304D-4E83-B3D1-F95713B1B863}"/>
              </a:ext>
            </a:extLst>
          </p:cNvPr>
          <p:cNvSpPr>
            <a:spLocks noChangeArrowheads="1"/>
          </p:cNvSpPr>
          <p:nvPr/>
        </p:nvSpPr>
        <p:spPr bwMode="auto">
          <a:xfrm>
            <a:off x="882978" y="3331293"/>
            <a:ext cx="10706271" cy="78702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Arial" panose="020B0604020202020204" pitchFamily="34" charset="0"/>
              <a:buChar char="•"/>
            </a:pPr>
            <a:r>
              <a:rPr lang="en-GB" sz="2200" dirty="0">
                <a:ea typeface="宋体" pitchFamily="2" charset="-122"/>
                <a:cs typeface="Times New Roman" pitchFamily="18" charset="0"/>
              </a:rPr>
              <a:t>It can be used to allow for the creation of a centralised repository of institutional expertise in the pedagogic applications and uses of Gen AI</a:t>
            </a:r>
            <a:endParaRPr lang="en-GB" sz="2200" dirty="0">
              <a:cs typeface="Arial" pitchFamily="34" charset="0"/>
            </a:endParaRPr>
          </a:p>
        </p:txBody>
      </p:sp>
      <p:sp>
        <p:nvSpPr>
          <p:cNvPr id="9" name="Rectangle 1">
            <a:extLst>
              <a:ext uri="{FF2B5EF4-FFF2-40B4-BE49-F238E27FC236}">
                <a16:creationId xmlns:a16="http://schemas.microsoft.com/office/drawing/2014/main" id="{8E4FA5B8-43D7-4753-B9BB-501F5109F98B}"/>
              </a:ext>
            </a:extLst>
          </p:cNvPr>
          <p:cNvSpPr>
            <a:spLocks noChangeArrowheads="1"/>
          </p:cNvSpPr>
          <p:nvPr/>
        </p:nvSpPr>
        <p:spPr bwMode="auto">
          <a:xfrm>
            <a:off x="882978" y="4116252"/>
            <a:ext cx="8343215"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Arial" panose="020B0604020202020204" pitchFamily="34" charset="0"/>
              <a:buChar char="•"/>
            </a:pPr>
            <a:r>
              <a:rPr lang="en-GB" sz="2200" dirty="0">
                <a:ea typeface="宋体" pitchFamily="2" charset="-122"/>
                <a:cs typeface="Times New Roman" pitchFamily="18" charset="0"/>
              </a:rPr>
              <a:t>It avoids duplication of services and is the most cost-effective</a:t>
            </a:r>
            <a:endParaRPr lang="en-GB" sz="2200" dirty="0">
              <a:cs typeface="Arial" pitchFamily="34" charset="0"/>
            </a:endParaRPr>
          </a:p>
        </p:txBody>
      </p:sp>
      <p:sp>
        <p:nvSpPr>
          <p:cNvPr id="10" name="Rectangle 9">
            <a:extLst>
              <a:ext uri="{FF2B5EF4-FFF2-40B4-BE49-F238E27FC236}">
                <a16:creationId xmlns:a16="http://schemas.microsoft.com/office/drawing/2014/main" id="{47D8BB18-D6A9-4917-AA3F-8C16150EFE65}"/>
              </a:ext>
            </a:extLst>
          </p:cNvPr>
          <p:cNvSpPr/>
          <p:nvPr/>
        </p:nvSpPr>
        <p:spPr>
          <a:xfrm>
            <a:off x="1524416" y="5267551"/>
            <a:ext cx="9079682" cy="1219861"/>
          </a:xfrm>
          <a:prstGeom prst="rect">
            <a:avLst/>
          </a:prstGeom>
        </p:spPr>
        <p:txBody>
          <a:bodyPr wrap="square">
            <a:spAutoFit/>
          </a:bodyPr>
          <a:lstStyle/>
          <a:p>
            <a:pPr algn="ctr"/>
            <a:r>
              <a:rPr lang="en-GB" sz="2400" b="1" dirty="0">
                <a:solidFill>
                  <a:srgbClr val="C00000"/>
                </a:solidFill>
                <a:latin typeface="Constantia" pitchFamily="18" charset="0"/>
                <a:ea typeface="宋体" pitchFamily="2" charset="-122"/>
                <a:cs typeface="Times New Roman" pitchFamily="18" charset="0"/>
              </a:rPr>
              <a:t>The current leaders of EAP and Academic Literacies units need to be actively lobbying the senior management of their institutions and making these arguments</a:t>
            </a:r>
            <a:endParaRPr lang="en-GB" sz="2400" dirty="0">
              <a:solidFill>
                <a:srgbClr val="C00000"/>
              </a:solidFill>
            </a:endParaRPr>
          </a:p>
        </p:txBody>
      </p:sp>
    </p:spTree>
    <p:extLst>
      <p:ext uri="{BB962C8B-B14F-4D97-AF65-F5344CB8AC3E}">
        <p14:creationId xmlns:p14="http://schemas.microsoft.com/office/powerpoint/2010/main" val="30365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BC7730-DA78-40C9-B325-3AA31D8D51B3}"/>
              </a:ext>
            </a:extLst>
          </p:cNvPr>
          <p:cNvSpPr/>
          <p:nvPr/>
        </p:nvSpPr>
        <p:spPr>
          <a:xfrm>
            <a:off x="0" y="0"/>
            <a:ext cx="12190413" cy="928885"/>
          </a:xfrm>
          <a:prstGeom prst="rect">
            <a:avLst/>
          </a:prstGeom>
          <a:solidFill>
            <a:srgbClr val="ED4D7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D04D3A52-03F0-4FE4-BC92-0570964E6847}"/>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Closing Thoughts, Comments and Caveats</a:t>
            </a:r>
            <a:endParaRPr lang="en-GB" sz="3600" b="1" dirty="0">
              <a:latin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1A5B6BD5-FDBC-4362-A6FE-ED769FAFAC75}"/>
              </a:ext>
            </a:extLst>
          </p:cNvPr>
          <p:cNvSpPr>
            <a:spLocks noChangeArrowheads="1"/>
          </p:cNvSpPr>
          <p:nvPr/>
        </p:nvSpPr>
        <p:spPr bwMode="auto">
          <a:xfrm>
            <a:off x="392647" y="2054538"/>
            <a:ext cx="11186328" cy="1763488"/>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buFont typeface="Wingdings" pitchFamily="2" charset="2"/>
              <a:buChar char="v"/>
            </a:pPr>
            <a:r>
              <a:rPr lang="en-GB" sz="2600" b="1" dirty="0">
                <a:latin typeface="Constantia" pitchFamily="18" charset="0"/>
                <a:ea typeface="宋体" pitchFamily="2" charset="-122"/>
                <a:cs typeface="Times New Roman" pitchFamily="18" charset="0"/>
              </a:rPr>
              <a:t> 	For Modus Operandi C to be widely accepted and gain full 	academic credibility, from the outset, the practitioners working 	in such units will first need to meet and then continue to actively	trade on the accepted forms of capital in Higher Education</a:t>
            </a:r>
            <a:endParaRPr lang="en-GB" sz="2000" b="1" dirty="0">
              <a:latin typeface="Constantia" pitchFamily="18" charset="0"/>
              <a:cs typeface="Arial" pitchFamily="34" charset="0"/>
            </a:endParaRPr>
          </a:p>
        </p:txBody>
      </p:sp>
      <p:sp>
        <p:nvSpPr>
          <p:cNvPr id="5" name="Rectangle 1">
            <a:extLst>
              <a:ext uri="{FF2B5EF4-FFF2-40B4-BE49-F238E27FC236}">
                <a16:creationId xmlns:a16="http://schemas.microsoft.com/office/drawing/2014/main" id="{F492BDBD-6A00-48B9-8E54-A6D97CFA4134}"/>
              </a:ext>
            </a:extLst>
          </p:cNvPr>
          <p:cNvSpPr>
            <a:spLocks noChangeArrowheads="1"/>
          </p:cNvSpPr>
          <p:nvPr/>
        </p:nvSpPr>
        <p:spPr bwMode="auto">
          <a:xfrm>
            <a:off x="546757" y="4105069"/>
            <a:ext cx="7190476"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2200" dirty="0">
                <a:ea typeface="宋体" pitchFamily="2" charset="-122"/>
                <a:cs typeface="Times New Roman" pitchFamily="18" charset="0"/>
              </a:rPr>
              <a:t>This means </a:t>
            </a:r>
            <a:r>
              <a:rPr lang="en-GB" sz="2200" u="sng" dirty="0">
                <a:ea typeface="宋体" pitchFamily="2" charset="-122"/>
                <a:cs typeface="Times New Roman" pitchFamily="18" charset="0"/>
              </a:rPr>
              <a:t>fully playing the academic game </a:t>
            </a:r>
            <a:r>
              <a:rPr lang="en-GB" sz="2200" dirty="0">
                <a:ea typeface="宋体" pitchFamily="2" charset="-122"/>
                <a:cs typeface="Times New Roman" pitchFamily="18" charset="0"/>
              </a:rPr>
              <a:t>in terms of:</a:t>
            </a:r>
            <a:endParaRPr lang="en-GB" sz="2200" dirty="0">
              <a:cs typeface="Arial" pitchFamily="34" charset="0"/>
            </a:endParaRPr>
          </a:p>
        </p:txBody>
      </p:sp>
      <p:sp>
        <p:nvSpPr>
          <p:cNvPr id="6" name="Rectangle 1">
            <a:extLst>
              <a:ext uri="{FF2B5EF4-FFF2-40B4-BE49-F238E27FC236}">
                <a16:creationId xmlns:a16="http://schemas.microsoft.com/office/drawing/2014/main" id="{6D2850AF-C46C-4034-96F4-EBFEDFFD89E2}"/>
              </a:ext>
            </a:extLst>
          </p:cNvPr>
          <p:cNvSpPr>
            <a:spLocks noChangeArrowheads="1"/>
          </p:cNvSpPr>
          <p:nvPr/>
        </p:nvSpPr>
        <p:spPr bwMode="auto">
          <a:xfrm>
            <a:off x="546757" y="4661549"/>
            <a:ext cx="2351348"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Qualifications</a:t>
            </a:r>
            <a:endParaRPr lang="en-GB" sz="2200" dirty="0">
              <a:cs typeface="Arial" pitchFamily="34" charset="0"/>
            </a:endParaRPr>
          </a:p>
        </p:txBody>
      </p:sp>
      <p:sp>
        <p:nvSpPr>
          <p:cNvPr id="7" name="Rectangle 1">
            <a:extLst>
              <a:ext uri="{FF2B5EF4-FFF2-40B4-BE49-F238E27FC236}">
                <a16:creationId xmlns:a16="http://schemas.microsoft.com/office/drawing/2014/main" id="{40C03DEC-88A8-4D1F-8E92-A18872B6DF50}"/>
              </a:ext>
            </a:extLst>
          </p:cNvPr>
          <p:cNvSpPr>
            <a:spLocks noChangeArrowheads="1"/>
          </p:cNvSpPr>
          <p:nvPr/>
        </p:nvSpPr>
        <p:spPr bwMode="auto">
          <a:xfrm>
            <a:off x="556237" y="5014101"/>
            <a:ext cx="2833438"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Research Outputs</a:t>
            </a:r>
            <a:endParaRPr lang="en-GB" sz="2200" dirty="0">
              <a:cs typeface="Arial" pitchFamily="34" charset="0"/>
            </a:endParaRPr>
          </a:p>
        </p:txBody>
      </p:sp>
      <p:sp>
        <p:nvSpPr>
          <p:cNvPr id="8" name="Rectangle 1">
            <a:extLst>
              <a:ext uri="{FF2B5EF4-FFF2-40B4-BE49-F238E27FC236}">
                <a16:creationId xmlns:a16="http://schemas.microsoft.com/office/drawing/2014/main" id="{2386EB3A-CF08-44B6-8736-98169EE467D3}"/>
              </a:ext>
            </a:extLst>
          </p:cNvPr>
          <p:cNvSpPr>
            <a:spLocks noChangeArrowheads="1"/>
          </p:cNvSpPr>
          <p:nvPr/>
        </p:nvSpPr>
        <p:spPr bwMode="auto">
          <a:xfrm>
            <a:off x="556237" y="5754307"/>
            <a:ext cx="4017349"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Income Generation</a:t>
            </a:r>
            <a:endParaRPr lang="en-GB" sz="2200" dirty="0">
              <a:cs typeface="Arial" pitchFamily="34" charset="0"/>
            </a:endParaRPr>
          </a:p>
        </p:txBody>
      </p:sp>
      <p:sp>
        <p:nvSpPr>
          <p:cNvPr id="9" name="Rectangle 1">
            <a:extLst>
              <a:ext uri="{FF2B5EF4-FFF2-40B4-BE49-F238E27FC236}">
                <a16:creationId xmlns:a16="http://schemas.microsoft.com/office/drawing/2014/main" id="{539984AC-B9E6-4488-8894-538E9C88AE99}"/>
              </a:ext>
            </a:extLst>
          </p:cNvPr>
          <p:cNvSpPr>
            <a:spLocks noChangeArrowheads="1"/>
          </p:cNvSpPr>
          <p:nvPr/>
        </p:nvSpPr>
        <p:spPr bwMode="auto">
          <a:xfrm>
            <a:off x="556237" y="5399433"/>
            <a:ext cx="4177320" cy="448467"/>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marL="342900" indent="-342900" fontAlgn="base">
              <a:spcBef>
                <a:spcPct val="0"/>
              </a:spcBef>
              <a:spcAft>
                <a:spcPct val="0"/>
              </a:spcAft>
              <a:buFont typeface="Wingdings" panose="05000000000000000000" pitchFamily="2" charset="2"/>
              <a:buChar char="Ø"/>
            </a:pPr>
            <a:r>
              <a:rPr lang="en-GB" sz="2200" dirty="0">
                <a:ea typeface="宋体" pitchFamily="2" charset="-122"/>
                <a:cs typeface="Times New Roman" pitchFamily="18" charset="0"/>
              </a:rPr>
              <a:t>Interdisciplinary Collaboration</a:t>
            </a:r>
            <a:endParaRPr lang="en-GB" sz="2200" dirty="0">
              <a:cs typeface="Arial" pitchFamily="34" charset="0"/>
            </a:endParaRPr>
          </a:p>
        </p:txBody>
      </p:sp>
      <p:sp>
        <p:nvSpPr>
          <p:cNvPr id="10" name="Rectangle 11">
            <a:extLst>
              <a:ext uri="{FF2B5EF4-FFF2-40B4-BE49-F238E27FC236}">
                <a16:creationId xmlns:a16="http://schemas.microsoft.com/office/drawing/2014/main" id="{924DF91E-D982-4296-A0A5-5B3F1CF3DC87}"/>
              </a:ext>
            </a:extLst>
          </p:cNvPr>
          <p:cNvSpPr>
            <a:spLocks noChangeArrowheads="1"/>
          </p:cNvSpPr>
          <p:nvPr/>
        </p:nvSpPr>
        <p:spPr bwMode="auto">
          <a:xfrm>
            <a:off x="392647" y="1258529"/>
            <a:ext cx="24687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200" b="1" i="1" dirty="0">
                <a:latin typeface="Calibri" pitchFamily="34" charset="0"/>
                <a:cs typeface="Calibri" pitchFamily="34" charset="0"/>
              </a:rPr>
              <a:t>HOWEVER…..</a:t>
            </a:r>
          </a:p>
        </p:txBody>
      </p:sp>
    </p:spTree>
    <p:extLst>
      <p:ext uri="{BB962C8B-B14F-4D97-AF65-F5344CB8AC3E}">
        <p14:creationId xmlns:p14="http://schemas.microsoft.com/office/powerpoint/2010/main" val="29380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17D588-B3D8-4959-9A05-1E65B39AF6CE}"/>
              </a:ext>
            </a:extLst>
          </p:cNvPr>
          <p:cNvSpPr/>
          <p:nvPr/>
        </p:nvSpPr>
        <p:spPr>
          <a:xfrm>
            <a:off x="0" y="0"/>
            <a:ext cx="12190413" cy="928885"/>
          </a:xfrm>
          <a:prstGeom prst="rect">
            <a:avLst/>
          </a:prstGeom>
          <a:solidFill>
            <a:srgbClr val="ED4D7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65209710-611E-4A6A-AB9E-288BF227DB0B}"/>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Closing Thoughts, Comments and Caveats</a:t>
            </a:r>
            <a:endParaRPr lang="en-GB" sz="3600" b="1"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3B83E172-220E-4A7B-9D7A-76C4E7ABDE7C}"/>
              </a:ext>
            </a:extLst>
          </p:cNvPr>
          <p:cNvSpPr/>
          <p:nvPr/>
        </p:nvSpPr>
        <p:spPr>
          <a:xfrm>
            <a:off x="325347" y="1197780"/>
            <a:ext cx="10698823" cy="2262158"/>
          </a:xfrm>
          <a:prstGeom prst="rect">
            <a:avLst/>
          </a:prstGeom>
        </p:spPr>
        <p:txBody>
          <a:bodyPr wrap="square">
            <a:spAutoFit/>
          </a:bodyPr>
          <a:lstStyle/>
          <a:p>
            <a:pPr algn="just"/>
            <a:r>
              <a:rPr lang="en-US" sz="2200" dirty="0"/>
              <a:t>It seems </a:t>
            </a:r>
            <a:r>
              <a:rPr lang="en-US" sz="2200" b="1" dirty="0"/>
              <a:t>unlikely that there can be a one-size-fits-all model of writing instruction</a:t>
            </a:r>
            <a:r>
              <a:rPr lang="en-US" sz="2200" dirty="0"/>
              <a:t>, given the diversity of higher education institutions; it is equally unlikely that writing pedagogy can be based on one theoretical framework. Instead, </a:t>
            </a:r>
            <a:r>
              <a:rPr lang="en-US" sz="2200" b="1" dirty="0"/>
              <a:t>a mainstream pedagogy must consist of a package of various approaches and methods from which the most suitable for the given context can be chosen.</a:t>
            </a:r>
          </a:p>
          <a:p>
            <a:pPr algn="just"/>
            <a:endParaRPr lang="en-US" sz="1100" dirty="0">
              <a:latin typeface="AdvOT863180fb"/>
            </a:endParaRPr>
          </a:p>
          <a:p>
            <a:pPr algn="just"/>
            <a:r>
              <a:rPr lang="en-US" sz="2000" dirty="0">
                <a:latin typeface="AdvOT863180fb"/>
              </a:rPr>
              <a:t>(Wingate, 2012, p. 27)</a:t>
            </a:r>
            <a:endParaRPr lang="en-GB" sz="2000" dirty="0"/>
          </a:p>
        </p:txBody>
      </p:sp>
      <p:sp>
        <p:nvSpPr>
          <p:cNvPr id="5" name="Rectangle 4">
            <a:extLst>
              <a:ext uri="{FF2B5EF4-FFF2-40B4-BE49-F238E27FC236}">
                <a16:creationId xmlns:a16="http://schemas.microsoft.com/office/drawing/2014/main" id="{35911A33-96A3-4A33-B6F9-86B03ED2B0AA}"/>
              </a:ext>
            </a:extLst>
          </p:cNvPr>
          <p:cNvSpPr/>
          <p:nvPr/>
        </p:nvSpPr>
        <p:spPr>
          <a:xfrm>
            <a:off x="325347" y="3811027"/>
            <a:ext cx="11048144" cy="2671966"/>
          </a:xfrm>
          <a:prstGeom prst="rect">
            <a:avLst/>
          </a:prstGeom>
        </p:spPr>
        <p:txBody>
          <a:bodyPr wrap="square">
            <a:spAutoFit/>
          </a:bodyPr>
          <a:lstStyle/>
          <a:p>
            <a:pPr algn="just"/>
            <a:r>
              <a:rPr lang="en-US" sz="2200" dirty="0"/>
              <a:t>… </a:t>
            </a:r>
            <a:r>
              <a:rPr lang="en-US" sz="2200" b="1" dirty="0"/>
              <a:t>every student stands to benefit </a:t>
            </a:r>
            <a:r>
              <a:rPr lang="en-US" sz="2200" dirty="0"/>
              <a:t>from opportunities to acquire an understanding of those academic literacies essential to studying effectively within their discipline and being admitted to membership of its community of practice. As such, while students will inevitably come to their studies with differing degrees of familiarity with the literacies of their particular disciplines, </a:t>
            </a:r>
            <a:r>
              <a:rPr lang="en-US" sz="2200" b="1" dirty="0"/>
              <a:t>the development of those literacies needs to be seen as an integral part of student learning; that is learning for all students, in higher education.</a:t>
            </a:r>
          </a:p>
          <a:p>
            <a:endParaRPr lang="en-US" sz="1100" dirty="0"/>
          </a:p>
          <a:p>
            <a:r>
              <a:rPr lang="en-US" sz="2000" dirty="0"/>
              <a:t>(Murray, 2016, p. 427)</a:t>
            </a:r>
            <a:endParaRPr lang="en-GB" sz="2000" dirty="0"/>
          </a:p>
        </p:txBody>
      </p:sp>
    </p:spTree>
    <p:extLst>
      <p:ext uri="{BB962C8B-B14F-4D97-AF65-F5344CB8AC3E}">
        <p14:creationId xmlns:p14="http://schemas.microsoft.com/office/powerpoint/2010/main" val="203792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6B6C83-2A38-447C-8EB9-8E17ED71491B}"/>
              </a:ext>
            </a:extLst>
          </p:cNvPr>
          <p:cNvSpPr/>
          <p:nvPr/>
        </p:nvSpPr>
        <p:spPr>
          <a:xfrm>
            <a:off x="0" y="0"/>
            <a:ext cx="12190413" cy="928885"/>
          </a:xfrm>
          <a:prstGeom prst="rect">
            <a:avLst/>
          </a:prstGeom>
          <a:solidFill>
            <a:srgbClr val="ED4D7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F3F1C266-2A41-48B2-8C49-E21360A20583}"/>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Closing Thoughts, Comments and Caveats</a:t>
            </a:r>
            <a:endParaRPr lang="en-GB" sz="3600" b="1"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540B6399-58C5-4C3C-BCB9-2548F01A917E}"/>
              </a:ext>
            </a:extLst>
          </p:cNvPr>
          <p:cNvGrpSpPr/>
          <p:nvPr/>
        </p:nvGrpSpPr>
        <p:grpSpPr>
          <a:xfrm>
            <a:off x="2391129" y="1495034"/>
            <a:ext cx="6732323" cy="4113659"/>
            <a:chOff x="4725979" y="2443956"/>
            <a:chExt cx="2428892" cy="2146188"/>
          </a:xfrm>
        </p:grpSpPr>
        <p:pic>
          <p:nvPicPr>
            <p:cNvPr id="5" name="Picture 4" descr="ostrich.jpg">
              <a:extLst>
                <a:ext uri="{FF2B5EF4-FFF2-40B4-BE49-F238E27FC236}">
                  <a16:creationId xmlns:a16="http://schemas.microsoft.com/office/drawing/2014/main" id="{E7AE5BEC-4066-4CC2-949C-ACD23437770F}"/>
                </a:ext>
              </a:extLst>
            </p:cNvPr>
            <p:cNvPicPr>
              <a:picLocks noChangeAspect="1"/>
            </p:cNvPicPr>
            <p:nvPr/>
          </p:nvPicPr>
          <p:blipFill>
            <a:blip r:embed="rId2" cstate="print"/>
            <a:stretch>
              <a:fillRect/>
            </a:stretch>
          </p:blipFill>
          <p:spPr>
            <a:xfrm>
              <a:off x="4868862" y="2443956"/>
              <a:ext cx="2143125" cy="1971675"/>
            </a:xfrm>
            <a:prstGeom prst="rect">
              <a:avLst/>
            </a:prstGeom>
          </p:spPr>
        </p:pic>
        <p:sp>
          <p:nvSpPr>
            <p:cNvPr id="6" name="Rectangle 5">
              <a:extLst>
                <a:ext uri="{FF2B5EF4-FFF2-40B4-BE49-F238E27FC236}">
                  <a16:creationId xmlns:a16="http://schemas.microsoft.com/office/drawing/2014/main" id="{ACE41678-9ACE-4753-9CC8-A407AFAFAC83}"/>
                </a:ext>
              </a:extLst>
            </p:cNvPr>
            <p:cNvSpPr/>
            <p:nvPr/>
          </p:nvSpPr>
          <p:spPr>
            <a:xfrm>
              <a:off x="4725979" y="4232954"/>
              <a:ext cx="2428892" cy="35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Rectangle 9">
            <a:extLst>
              <a:ext uri="{FF2B5EF4-FFF2-40B4-BE49-F238E27FC236}">
                <a16:creationId xmlns:a16="http://schemas.microsoft.com/office/drawing/2014/main" id="{197CB175-D20F-497D-9B79-44DE26E79AD1}"/>
              </a:ext>
            </a:extLst>
          </p:cNvPr>
          <p:cNvSpPr/>
          <p:nvPr/>
        </p:nvSpPr>
        <p:spPr>
          <a:xfrm>
            <a:off x="2729044" y="5548872"/>
            <a:ext cx="6732323" cy="954107"/>
          </a:xfrm>
          <a:prstGeom prst="rect">
            <a:avLst/>
          </a:prstGeom>
        </p:spPr>
        <p:txBody>
          <a:bodyPr wrap="square">
            <a:spAutoFit/>
          </a:bodyPr>
          <a:lstStyle/>
          <a:p>
            <a:pPr algn="ctr"/>
            <a:r>
              <a:rPr lang="en-US" sz="2800" b="1" dirty="0">
                <a:latin typeface="Dubai" pitchFamily="34" charset="-78"/>
                <a:ea typeface="Calibri" pitchFamily="34" charset="0"/>
                <a:cs typeface="Dubai" pitchFamily="34" charset="-78"/>
              </a:rPr>
              <a:t>What those involved in EAP/Ac </a:t>
            </a:r>
            <a:r>
              <a:rPr lang="en-US" sz="2800" b="1" dirty="0" err="1">
                <a:latin typeface="Dubai" pitchFamily="34" charset="-78"/>
                <a:ea typeface="Calibri" pitchFamily="34" charset="0"/>
                <a:cs typeface="Dubai" pitchFamily="34" charset="-78"/>
              </a:rPr>
              <a:t>Lits</a:t>
            </a:r>
            <a:r>
              <a:rPr lang="en-US" sz="2800" b="1" dirty="0">
                <a:latin typeface="Dubai" pitchFamily="34" charset="-78"/>
                <a:ea typeface="Calibri" pitchFamily="34" charset="0"/>
                <a:cs typeface="Dubai" pitchFamily="34" charset="-78"/>
              </a:rPr>
              <a:t> should definitely </a:t>
            </a:r>
            <a:r>
              <a:rPr lang="en-US" sz="2800" b="1" u="sng" dirty="0">
                <a:latin typeface="Dubai" pitchFamily="34" charset="-78"/>
                <a:ea typeface="Calibri" pitchFamily="34" charset="0"/>
                <a:cs typeface="Dubai" pitchFamily="34" charset="-78"/>
              </a:rPr>
              <a:t>NOT</a:t>
            </a:r>
            <a:r>
              <a:rPr lang="en-US" sz="2800" b="1" dirty="0">
                <a:latin typeface="Dubai" pitchFamily="34" charset="-78"/>
                <a:ea typeface="Calibri" pitchFamily="34" charset="0"/>
                <a:cs typeface="Dubai" pitchFamily="34" charset="-78"/>
              </a:rPr>
              <a:t> be doing… </a:t>
            </a:r>
            <a:r>
              <a:rPr lang="en-US" sz="2800" b="1" dirty="0">
                <a:latin typeface="Dubai" pitchFamily="34" charset="-78"/>
                <a:ea typeface="Calibri" pitchFamily="34" charset="0"/>
                <a:cs typeface="Dubai" pitchFamily="34" charset="-78"/>
                <a:sym typeface="Wingdings" panose="05000000000000000000" pitchFamily="2" charset="2"/>
              </a:rPr>
              <a:t></a:t>
            </a:r>
            <a:endParaRPr lang="en-GB" sz="2800" b="1" dirty="0">
              <a:latin typeface="Dubai" pitchFamily="34" charset="-78"/>
              <a:ea typeface="Calibri" pitchFamily="34" charset="0"/>
              <a:cs typeface="Dubai" pitchFamily="34" charset="-78"/>
            </a:endParaRPr>
          </a:p>
        </p:txBody>
      </p:sp>
    </p:spTree>
    <p:extLst>
      <p:ext uri="{BB962C8B-B14F-4D97-AF65-F5344CB8AC3E}">
        <p14:creationId xmlns:p14="http://schemas.microsoft.com/office/powerpoint/2010/main" val="283686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BCFA7F-3802-49DF-A5F1-10F4CAE09923}"/>
              </a:ext>
            </a:extLst>
          </p:cNvPr>
          <p:cNvSpPr/>
          <p:nvPr/>
        </p:nvSpPr>
        <p:spPr>
          <a:xfrm>
            <a:off x="0" y="0"/>
            <a:ext cx="12190413" cy="928885"/>
          </a:xfrm>
          <a:prstGeom prst="rect">
            <a:avLst/>
          </a:prstGeom>
          <a:solidFill>
            <a:srgbClr val="ED4D7B"/>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3" name="Rectangle 1">
            <a:extLst>
              <a:ext uri="{FF2B5EF4-FFF2-40B4-BE49-F238E27FC236}">
                <a16:creationId xmlns:a16="http://schemas.microsoft.com/office/drawing/2014/main" id="{DD288408-3D2B-4099-8C28-2062894466C0}"/>
              </a:ext>
            </a:extLst>
          </p:cNvPr>
          <p:cNvSpPr>
            <a:spLocks noChangeArrowheads="1"/>
          </p:cNvSpPr>
          <p:nvPr/>
        </p:nvSpPr>
        <p:spPr bwMode="auto">
          <a:xfrm>
            <a:off x="86830" y="132486"/>
            <a:ext cx="9951250" cy="663911"/>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spAutoFit/>
          </a:bodyPr>
          <a:lstStyle/>
          <a:p>
            <a:pPr fontAlgn="base">
              <a:spcBef>
                <a:spcPct val="0"/>
              </a:spcBef>
              <a:spcAft>
                <a:spcPct val="0"/>
              </a:spcAft>
            </a:pPr>
            <a:r>
              <a:rPr lang="en-GB" sz="3600" b="1" dirty="0">
                <a:latin typeface="Calibri" panose="020F0502020204030204" pitchFamily="34" charset="0"/>
                <a:ea typeface="宋体" pitchFamily="2" charset="-122"/>
                <a:cs typeface="Calibri" panose="020F0502020204030204" pitchFamily="34" charset="0"/>
              </a:rPr>
              <a:t>Closing Thoughts, Comments and Caveats</a:t>
            </a:r>
            <a:endParaRPr lang="en-GB" sz="3600" b="1"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08DFEEB-E049-475C-877F-CDCB9D371376}"/>
              </a:ext>
            </a:extLst>
          </p:cNvPr>
          <p:cNvSpPr/>
          <p:nvPr/>
        </p:nvSpPr>
        <p:spPr>
          <a:xfrm>
            <a:off x="695218" y="1460854"/>
            <a:ext cx="10544709" cy="4093428"/>
          </a:xfrm>
          <a:prstGeom prst="rect">
            <a:avLst/>
          </a:prstGeom>
        </p:spPr>
        <p:txBody>
          <a:bodyPr wrap="square">
            <a:spAutoFit/>
          </a:bodyPr>
          <a:lstStyle/>
          <a:p>
            <a:pPr algn="just"/>
            <a:r>
              <a:rPr lang="en-GB" sz="2200" dirty="0">
                <a:latin typeface="TimesNewRomanPSMT"/>
              </a:rPr>
              <a:t>Probably </a:t>
            </a:r>
            <a:r>
              <a:rPr lang="en-US" sz="2200" dirty="0">
                <a:latin typeface="TimesNewRomanPSMT"/>
              </a:rPr>
              <a:t>the </a:t>
            </a:r>
            <a:r>
              <a:rPr lang="en-US" sz="2200" i="1" dirty="0">
                <a:latin typeface="TimesNewRomanPS-ItalicMT"/>
              </a:rPr>
              <a:t>worst </a:t>
            </a:r>
            <a:r>
              <a:rPr lang="en-US" sz="2200" dirty="0">
                <a:latin typeface="TimesNewRomanPSMT"/>
              </a:rPr>
              <a:t>thing that EAP practitioners could do would be to ignore the changes…and continue to offer academic language and literacy support in the traditional modes which they have followed up to now. I believe that doing so would run the risk of EAP as we currently know it gradually becoming obsolete, a very real possibility given the changing nature of how students are now approaching their learning…While the predictions I have made may or may not ultimately come true, of one thing I remain absolutely certain: the current wider landscape of international Higher Education will continue to flex and change, possibly in ways that we have not yet envisaged or even imagined. </a:t>
            </a:r>
          </a:p>
          <a:p>
            <a:pPr algn="just"/>
            <a:endParaRPr lang="en-US" dirty="0">
              <a:latin typeface="TimesNewRomanPSMT"/>
            </a:endParaRPr>
          </a:p>
          <a:p>
            <a:pPr algn="just"/>
            <a:r>
              <a:rPr lang="en-US" sz="2200" dirty="0">
                <a:latin typeface="TimesNewRomanPSMT"/>
              </a:rPr>
              <a:t>Looking to the future, those involved in the research, management and delivery of EAP would therefore be well advised to remain ever-mindful of this and keep their eyes very firmly on what is now becoming a fast moving </a:t>
            </a:r>
            <a:r>
              <a:rPr lang="en-GB" sz="2200" dirty="0">
                <a:latin typeface="TimesNewRomanPSMT"/>
              </a:rPr>
              <a:t>ball.</a:t>
            </a:r>
            <a:endParaRPr lang="en-GB" sz="2200" dirty="0"/>
          </a:p>
        </p:txBody>
      </p:sp>
      <p:sp>
        <p:nvSpPr>
          <p:cNvPr id="5" name="Rectangle 4">
            <a:extLst>
              <a:ext uri="{FF2B5EF4-FFF2-40B4-BE49-F238E27FC236}">
                <a16:creationId xmlns:a16="http://schemas.microsoft.com/office/drawing/2014/main" id="{756CFEDF-248E-45FD-ADBC-AC2CB129F711}"/>
              </a:ext>
            </a:extLst>
          </p:cNvPr>
          <p:cNvSpPr/>
          <p:nvPr/>
        </p:nvSpPr>
        <p:spPr>
          <a:xfrm>
            <a:off x="695218" y="5648230"/>
            <a:ext cx="2613061" cy="592470"/>
          </a:xfrm>
          <a:prstGeom prst="rect">
            <a:avLst/>
          </a:prstGeom>
        </p:spPr>
        <p:txBody>
          <a:bodyPr wrap="square">
            <a:spAutoFit/>
          </a:bodyPr>
          <a:lstStyle/>
          <a:p>
            <a:endParaRPr lang="en-US" sz="1050" dirty="0"/>
          </a:p>
          <a:p>
            <a:r>
              <a:rPr lang="en-US" sz="2200" dirty="0"/>
              <a:t>(Bell, 2025, p. 11)</a:t>
            </a:r>
            <a:endParaRPr lang="en-GB" sz="2200" dirty="0"/>
          </a:p>
        </p:txBody>
      </p:sp>
    </p:spTree>
    <p:extLst>
      <p:ext uri="{BB962C8B-B14F-4D97-AF65-F5344CB8AC3E}">
        <p14:creationId xmlns:p14="http://schemas.microsoft.com/office/powerpoint/2010/main" val="413650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4CABA4-3454-4A7C-8CA3-FCF6B622B6C0}"/>
              </a:ext>
            </a:extLst>
          </p:cNvPr>
          <p:cNvSpPr/>
          <p:nvPr/>
        </p:nvSpPr>
        <p:spPr>
          <a:xfrm>
            <a:off x="0" y="0"/>
            <a:ext cx="12190413" cy="92888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2" name="TextBox 1">
            <a:extLst>
              <a:ext uri="{FF2B5EF4-FFF2-40B4-BE49-F238E27FC236}">
                <a16:creationId xmlns:a16="http://schemas.microsoft.com/office/drawing/2014/main" id="{D5F3D430-50A0-4AC7-9DE3-EE57CC71CEA3}"/>
              </a:ext>
            </a:extLst>
          </p:cNvPr>
          <p:cNvSpPr txBox="1"/>
          <p:nvPr/>
        </p:nvSpPr>
        <p:spPr>
          <a:xfrm>
            <a:off x="128522" y="150700"/>
            <a:ext cx="9539459"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Selected References &amp; Some Useful Further Reading</a:t>
            </a:r>
          </a:p>
        </p:txBody>
      </p:sp>
      <p:sp>
        <p:nvSpPr>
          <p:cNvPr id="4" name="Rectangle 3">
            <a:extLst>
              <a:ext uri="{FF2B5EF4-FFF2-40B4-BE49-F238E27FC236}">
                <a16:creationId xmlns:a16="http://schemas.microsoft.com/office/drawing/2014/main" id="{E1E8C339-A5B5-4B93-BF09-192C72953E43}"/>
              </a:ext>
            </a:extLst>
          </p:cNvPr>
          <p:cNvSpPr/>
          <p:nvPr/>
        </p:nvSpPr>
        <p:spPr>
          <a:xfrm>
            <a:off x="128523" y="1099957"/>
            <a:ext cx="11820322" cy="1015663"/>
          </a:xfrm>
          <a:prstGeom prst="rect">
            <a:avLst/>
          </a:prstGeom>
        </p:spPr>
        <p:txBody>
          <a:bodyPr wrap="square">
            <a:spAutoFit/>
          </a:bodyPr>
          <a:lstStyle/>
          <a:p>
            <a:r>
              <a:rPr lang="en-GB" sz="2000" dirty="0"/>
              <a:t>Anson, D.W.J. (2024). The impact of large language models on university students’ literacy development: A dialogue with Lea and Street’s academic literacies framework. </a:t>
            </a:r>
            <a:r>
              <a:rPr lang="en-GB" sz="2000" i="1" dirty="0"/>
              <a:t>Higher Education Research &amp; Development, 43(7)</a:t>
            </a:r>
            <a:r>
              <a:rPr lang="en-GB" sz="2000" dirty="0"/>
              <a:t>, 1465-1478 </a:t>
            </a:r>
            <a:r>
              <a:rPr lang="en-GB" sz="1600" dirty="0">
                <a:hlinkClick r:id="rId2"/>
              </a:rPr>
              <a:t>https://doi.org/10.1080/07294360.2024.2332259</a:t>
            </a:r>
            <a:r>
              <a:rPr lang="en-GB" sz="1600" dirty="0"/>
              <a:t> </a:t>
            </a:r>
          </a:p>
        </p:txBody>
      </p:sp>
      <p:sp>
        <p:nvSpPr>
          <p:cNvPr id="5" name="Rectangle 4">
            <a:extLst>
              <a:ext uri="{FF2B5EF4-FFF2-40B4-BE49-F238E27FC236}">
                <a16:creationId xmlns:a16="http://schemas.microsoft.com/office/drawing/2014/main" id="{8C7FE551-893D-4166-94D9-D7C2AC667715}"/>
              </a:ext>
            </a:extLst>
          </p:cNvPr>
          <p:cNvSpPr/>
          <p:nvPr/>
        </p:nvSpPr>
        <p:spPr>
          <a:xfrm>
            <a:off x="118249" y="2229695"/>
            <a:ext cx="10684962" cy="954107"/>
          </a:xfrm>
          <a:prstGeom prst="rect">
            <a:avLst/>
          </a:prstGeom>
        </p:spPr>
        <p:txBody>
          <a:bodyPr wrap="square">
            <a:spAutoFit/>
          </a:bodyPr>
          <a:lstStyle/>
          <a:p>
            <a:r>
              <a:rPr lang="en-GB" sz="2000" dirty="0"/>
              <a:t>Baker, S. &amp; Irwin, E. (2016). Core or periphery? The positioning of language and literacies in enabling programs in Australia. </a:t>
            </a:r>
            <a:r>
              <a:rPr lang="en-GB" sz="2000" i="1" dirty="0"/>
              <a:t>The Australian Educational Researcher, 43(4), 487-503 </a:t>
            </a:r>
            <a:r>
              <a:rPr lang="en-GB" sz="1600" dirty="0">
                <a:hlinkClick r:id="rId3"/>
              </a:rPr>
              <a:t>https://doi.org/10.1007/s13384-016-0211-x</a:t>
            </a:r>
            <a:r>
              <a:rPr lang="en-GB" sz="1600" dirty="0"/>
              <a:t> </a:t>
            </a:r>
          </a:p>
        </p:txBody>
      </p:sp>
      <p:sp>
        <p:nvSpPr>
          <p:cNvPr id="6" name="Rectangle 5">
            <a:extLst>
              <a:ext uri="{FF2B5EF4-FFF2-40B4-BE49-F238E27FC236}">
                <a16:creationId xmlns:a16="http://schemas.microsoft.com/office/drawing/2014/main" id="{F1B4B8CD-8B12-46CB-9778-34D3A403757A}"/>
              </a:ext>
            </a:extLst>
          </p:cNvPr>
          <p:cNvSpPr/>
          <p:nvPr/>
        </p:nvSpPr>
        <p:spPr>
          <a:xfrm>
            <a:off x="138797" y="5045380"/>
            <a:ext cx="11636235" cy="707886"/>
          </a:xfrm>
          <a:prstGeom prst="rect">
            <a:avLst/>
          </a:prstGeom>
        </p:spPr>
        <p:txBody>
          <a:bodyPr wrap="square">
            <a:spAutoFit/>
          </a:bodyPr>
          <a:lstStyle/>
          <a:p>
            <a:r>
              <a:rPr lang="en-GB" sz="2000" dirty="0"/>
              <a:t>Bell, D.E. (2024). </a:t>
            </a:r>
            <a:r>
              <a:rPr lang="en-GB" sz="2000" i="1" dirty="0"/>
              <a:t>English for Academic Purposes: Perspectives on the Past, Present &amp; Future</a:t>
            </a:r>
            <a:r>
              <a:rPr lang="en-GB" sz="2000" dirty="0"/>
              <a:t>. Multilingual Matters.</a:t>
            </a:r>
          </a:p>
        </p:txBody>
      </p:sp>
      <p:sp>
        <p:nvSpPr>
          <p:cNvPr id="7" name="Rectangle 6">
            <a:extLst>
              <a:ext uri="{FF2B5EF4-FFF2-40B4-BE49-F238E27FC236}">
                <a16:creationId xmlns:a16="http://schemas.microsoft.com/office/drawing/2014/main" id="{21AC4D14-D4B8-44C9-8F6F-C6B3BC489E80}"/>
              </a:ext>
            </a:extLst>
          </p:cNvPr>
          <p:cNvSpPr/>
          <p:nvPr/>
        </p:nvSpPr>
        <p:spPr>
          <a:xfrm>
            <a:off x="148223" y="4290399"/>
            <a:ext cx="10684962" cy="707886"/>
          </a:xfrm>
          <a:prstGeom prst="rect">
            <a:avLst/>
          </a:prstGeom>
        </p:spPr>
        <p:txBody>
          <a:bodyPr wrap="square">
            <a:spAutoFit/>
          </a:bodyPr>
          <a:lstStyle/>
          <a:p>
            <a:r>
              <a:rPr lang="en-GB" sz="2000" dirty="0"/>
              <a:t>Bell, D.E. (2025). Bright or Gloomy? Some Speculations on the Future of EAP. </a:t>
            </a:r>
            <a:r>
              <a:rPr lang="en-GB" sz="2000" i="1" dirty="0"/>
              <a:t>International Journal of TESOL Studies,</a:t>
            </a:r>
            <a:r>
              <a:rPr lang="en-GB" sz="2000" dirty="0"/>
              <a:t> </a:t>
            </a:r>
            <a:r>
              <a:rPr lang="en-US" sz="2000" dirty="0"/>
              <a:t>1-14 </a:t>
            </a:r>
            <a:r>
              <a:rPr lang="en-US" sz="1600" u="sng" dirty="0">
                <a:hlinkClick r:id="rId4"/>
              </a:rPr>
              <a:t>https://doi.org/10.58304/ijts.250126</a:t>
            </a:r>
            <a:r>
              <a:rPr lang="en-US" dirty="0"/>
              <a:t> </a:t>
            </a:r>
            <a:endParaRPr lang="en-GB" sz="1600" dirty="0"/>
          </a:p>
        </p:txBody>
      </p:sp>
      <p:sp>
        <p:nvSpPr>
          <p:cNvPr id="9" name="Rectangle 8">
            <a:extLst>
              <a:ext uri="{FF2B5EF4-FFF2-40B4-BE49-F238E27FC236}">
                <a16:creationId xmlns:a16="http://schemas.microsoft.com/office/drawing/2014/main" id="{96358F45-9AD1-4E4A-9B8F-56C45EC2E340}"/>
              </a:ext>
            </a:extLst>
          </p:cNvPr>
          <p:cNvSpPr/>
          <p:nvPr/>
        </p:nvSpPr>
        <p:spPr>
          <a:xfrm>
            <a:off x="118249" y="5800361"/>
            <a:ext cx="11457019" cy="707886"/>
          </a:xfrm>
          <a:prstGeom prst="rect">
            <a:avLst/>
          </a:prstGeom>
        </p:spPr>
        <p:txBody>
          <a:bodyPr wrap="square">
            <a:spAutoFit/>
          </a:bodyPr>
          <a:lstStyle/>
          <a:p>
            <a:r>
              <a:rPr lang="en-US" sz="2000" dirty="0">
                <a:solidFill>
                  <a:srgbClr val="242424"/>
                </a:solidFill>
                <a:ea typeface="DengXian" panose="02010600030101010101" pitchFamily="2" charset="-122"/>
              </a:rPr>
              <a:t>Bell, D.E. (2021). Accounting for the troubled status of English Language teachers in Higher Education. </a:t>
            </a:r>
            <a:r>
              <a:rPr lang="en-US" sz="2000" i="1" dirty="0">
                <a:solidFill>
                  <a:srgbClr val="242424"/>
                </a:solidFill>
                <a:ea typeface="DengXian" panose="02010600030101010101" pitchFamily="2" charset="-122"/>
              </a:rPr>
              <a:t>Teaching in Higher Education</a:t>
            </a:r>
            <a:r>
              <a:rPr lang="en-US" sz="2000" dirty="0">
                <a:solidFill>
                  <a:srgbClr val="242424"/>
                </a:solidFill>
                <a:ea typeface="DengXian" panose="02010600030101010101" pitchFamily="2" charset="-122"/>
              </a:rPr>
              <a:t>, 1-16 </a:t>
            </a:r>
            <a:r>
              <a:rPr lang="en-US" sz="1600" u="sng" dirty="0">
                <a:solidFill>
                  <a:srgbClr val="2F5496"/>
                </a:solidFill>
                <a:ea typeface="DengXian" panose="02010600030101010101" pitchFamily="2" charset="-122"/>
                <a:hlinkClick r:id="rId5" tooltip="https://doi.org/10.1080/13562517.2021.1935848"/>
              </a:rPr>
              <a:t>https://doi.org/10.1080/13562517.2021.1935848</a:t>
            </a:r>
            <a:endParaRPr lang="en-US" sz="1600" dirty="0">
              <a:effectLst/>
              <a:ea typeface="DengXian" panose="02010600030101010101" pitchFamily="2" charset="-122"/>
            </a:endParaRPr>
          </a:p>
        </p:txBody>
      </p:sp>
      <p:sp>
        <p:nvSpPr>
          <p:cNvPr id="11" name="Rectangle 10">
            <a:extLst>
              <a:ext uri="{FF2B5EF4-FFF2-40B4-BE49-F238E27FC236}">
                <a16:creationId xmlns:a16="http://schemas.microsoft.com/office/drawing/2014/main" id="{695613DF-BEDB-4416-AAF0-0B58CEFB654E}"/>
              </a:ext>
            </a:extLst>
          </p:cNvPr>
          <p:cNvSpPr/>
          <p:nvPr/>
        </p:nvSpPr>
        <p:spPr>
          <a:xfrm>
            <a:off x="138797" y="3260047"/>
            <a:ext cx="10431695" cy="954107"/>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Bassett, M. &amp; </a:t>
            </a:r>
            <a:r>
              <a:rPr lang="en-US" sz="2000" dirty="0" err="1">
                <a:solidFill>
                  <a:srgbClr val="000000"/>
                </a:solidFill>
                <a:latin typeface="Calibri" panose="020F0502020204030204" pitchFamily="34" charset="0"/>
                <a:cs typeface="Calibri" panose="020F0502020204030204" pitchFamily="34" charset="0"/>
              </a:rPr>
              <a:t>Macnaught</a:t>
            </a:r>
            <a:r>
              <a:rPr lang="en-US" sz="2000" dirty="0">
                <a:solidFill>
                  <a:srgbClr val="000000"/>
                </a:solidFill>
                <a:latin typeface="Calibri" panose="020F0502020204030204" pitchFamily="34" charset="0"/>
                <a:cs typeface="Calibri" panose="020F0502020204030204" pitchFamily="34" charset="0"/>
              </a:rPr>
              <a:t>, L. (2024). Embedded approaches to academic literacy development: a systematic review of empirical research about impact, </a:t>
            </a:r>
            <a:r>
              <a:rPr lang="en-US" sz="2000" i="1" dirty="0">
                <a:solidFill>
                  <a:srgbClr val="000000"/>
                </a:solidFill>
                <a:latin typeface="Calibri" panose="020F0502020204030204" pitchFamily="34" charset="0"/>
                <a:cs typeface="Calibri" panose="020F0502020204030204" pitchFamily="34" charset="0"/>
              </a:rPr>
              <a:t>Teaching in Higher Education</a:t>
            </a:r>
            <a:r>
              <a:rPr lang="en-US" sz="2000" dirty="0">
                <a:solidFill>
                  <a:srgbClr val="000000"/>
                </a:solidFill>
                <a:latin typeface="Calibri" panose="020F0502020204030204" pitchFamily="34" charset="0"/>
                <a:cs typeface="Calibri" panose="020F0502020204030204" pitchFamily="34" charset="0"/>
              </a:rPr>
              <a:t>, </a:t>
            </a:r>
            <a:r>
              <a:rPr lang="en-US" sz="1600" dirty="0">
                <a:solidFill>
                  <a:srgbClr val="000000"/>
                </a:solidFill>
                <a:latin typeface="Calibri" panose="020F0502020204030204" pitchFamily="34" charset="0"/>
                <a:cs typeface="Calibri" panose="020F0502020204030204" pitchFamily="34" charset="0"/>
                <a:hlinkClick r:id="rId6"/>
              </a:rPr>
              <a:t>https://doi.org/10.1080/13562517.2024.2354280</a:t>
            </a:r>
            <a:r>
              <a:rPr lang="en-US" sz="1600" dirty="0">
                <a:solidFill>
                  <a:srgbClr val="000000"/>
                </a:solidFill>
                <a:latin typeface="Calibri" panose="020F0502020204030204" pitchFamily="34" charset="0"/>
                <a:cs typeface="Calibri" panose="020F0502020204030204" pitchFamily="34" charset="0"/>
              </a:rPr>
              <a:t>   </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7696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9E7830-9F50-4AE2-BB2B-75B8FA058EDF}"/>
              </a:ext>
            </a:extLst>
          </p:cNvPr>
          <p:cNvSpPr/>
          <p:nvPr/>
        </p:nvSpPr>
        <p:spPr>
          <a:xfrm>
            <a:off x="222197" y="5762883"/>
            <a:ext cx="11768154" cy="707886"/>
          </a:xfrm>
          <a:prstGeom prst="rect">
            <a:avLst/>
          </a:prstGeom>
        </p:spPr>
        <p:txBody>
          <a:bodyPr wrap="square">
            <a:spAutoFit/>
          </a:bodyPr>
          <a:lstStyle/>
          <a:p>
            <a:r>
              <a:rPr lang="en-US" sz="2000" dirty="0">
                <a:solidFill>
                  <a:srgbClr val="242424"/>
                </a:solidFill>
                <a:ea typeface="DengXian" panose="02010600030101010101" pitchFamily="2" charset="-122"/>
              </a:rPr>
              <a:t>Joubert, M. &amp; Clarence, S. (2024). ‘I just feel very dispensable’: Exploring the connections between precarity and identity for academic literacy developers. </a:t>
            </a:r>
            <a:r>
              <a:rPr lang="en-US" sz="2000" i="1" dirty="0">
                <a:solidFill>
                  <a:srgbClr val="242424"/>
                </a:solidFill>
                <a:ea typeface="DengXian" panose="02010600030101010101" pitchFamily="2" charset="-122"/>
              </a:rPr>
              <a:t>Journal of English for Academic Purposes, 71</a:t>
            </a:r>
            <a:r>
              <a:rPr lang="en-US" sz="2000" dirty="0">
                <a:solidFill>
                  <a:srgbClr val="242424"/>
                </a:solidFill>
                <a:ea typeface="DengXian" panose="02010600030101010101" pitchFamily="2" charset="-122"/>
              </a:rPr>
              <a:t>, 101425</a:t>
            </a:r>
            <a:endParaRPr lang="en-US" sz="2000" dirty="0">
              <a:effectLst/>
              <a:ea typeface="DengXian" panose="02010600030101010101" pitchFamily="2" charset="-122"/>
            </a:endParaRPr>
          </a:p>
        </p:txBody>
      </p:sp>
      <p:sp>
        <p:nvSpPr>
          <p:cNvPr id="5" name="Rectangle 4">
            <a:extLst>
              <a:ext uri="{FF2B5EF4-FFF2-40B4-BE49-F238E27FC236}">
                <a16:creationId xmlns:a16="http://schemas.microsoft.com/office/drawing/2014/main" id="{0143CBC4-F2AD-4B79-B81F-C1CCEFF0E2DE}"/>
              </a:ext>
            </a:extLst>
          </p:cNvPr>
          <p:cNvSpPr/>
          <p:nvPr/>
        </p:nvSpPr>
        <p:spPr>
          <a:xfrm>
            <a:off x="191375" y="2247107"/>
            <a:ext cx="11457019" cy="707886"/>
          </a:xfrm>
          <a:prstGeom prst="rect">
            <a:avLst/>
          </a:prstGeom>
        </p:spPr>
        <p:txBody>
          <a:bodyPr wrap="square">
            <a:spAutoFit/>
          </a:bodyPr>
          <a:lstStyle/>
          <a:p>
            <a:r>
              <a:rPr lang="en-US" sz="2000" dirty="0">
                <a:solidFill>
                  <a:srgbClr val="242424"/>
                </a:solidFill>
                <a:ea typeface="DengXian" panose="02010600030101010101" pitchFamily="2" charset="-122"/>
              </a:rPr>
              <a:t>Bell, D.E. (2016). </a:t>
            </a:r>
            <a:r>
              <a:rPr lang="en-US" sz="2000" i="1" dirty="0">
                <a:solidFill>
                  <a:srgbClr val="242424"/>
                </a:solidFill>
                <a:ea typeface="DengXian" panose="02010600030101010101" pitchFamily="2" charset="-122"/>
              </a:rPr>
              <a:t>Practitioners, Pedagogies &amp; Professionalism in English for Academic Purposes (EAP): The Development of a Contested Field</a:t>
            </a:r>
            <a:r>
              <a:rPr lang="en-US" sz="2000" dirty="0">
                <a:solidFill>
                  <a:srgbClr val="242424"/>
                </a:solidFill>
                <a:ea typeface="DengXian" panose="02010600030101010101" pitchFamily="2" charset="-122"/>
              </a:rPr>
              <a:t>. PhD thesis, University of Nottingham</a:t>
            </a:r>
            <a:endParaRPr lang="en-US" sz="2000" dirty="0">
              <a:effectLst/>
              <a:ea typeface="DengXian" panose="02010600030101010101" pitchFamily="2" charset="-122"/>
            </a:endParaRPr>
          </a:p>
        </p:txBody>
      </p:sp>
      <p:sp>
        <p:nvSpPr>
          <p:cNvPr id="6" name="Rectangle 5">
            <a:extLst>
              <a:ext uri="{FF2B5EF4-FFF2-40B4-BE49-F238E27FC236}">
                <a16:creationId xmlns:a16="http://schemas.microsoft.com/office/drawing/2014/main" id="{2EED762E-D589-4F87-87DD-0DEDB477198D}"/>
              </a:ext>
            </a:extLst>
          </p:cNvPr>
          <p:cNvSpPr/>
          <p:nvPr/>
        </p:nvSpPr>
        <p:spPr>
          <a:xfrm>
            <a:off x="191375" y="3038423"/>
            <a:ext cx="11829798"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Hakim, A. &amp; Wingate, U. (2024): Collaborative approaches to embedding academic literacy instruction in the curriculum: examples from UK universities, </a:t>
            </a:r>
            <a:r>
              <a:rPr lang="en-US" sz="2000" i="1" dirty="0">
                <a:solidFill>
                  <a:srgbClr val="000000"/>
                </a:solidFill>
                <a:latin typeface="Calibri" panose="020F0502020204030204" pitchFamily="34" charset="0"/>
                <a:cs typeface="Calibri" panose="020F0502020204030204" pitchFamily="34" charset="0"/>
              </a:rPr>
              <a:t>Studies in Higher Education</a:t>
            </a:r>
            <a:r>
              <a:rPr lang="en-US" sz="2000" dirty="0">
                <a:solidFill>
                  <a:srgbClr val="000000"/>
                </a:solidFill>
                <a:latin typeface="Calibri" panose="020F0502020204030204" pitchFamily="34" charset="0"/>
                <a:cs typeface="Calibri" panose="020F0502020204030204" pitchFamily="34" charset="0"/>
              </a:rPr>
              <a:t>, </a:t>
            </a:r>
            <a:r>
              <a:rPr lang="en-US" sz="1600" dirty="0">
                <a:solidFill>
                  <a:srgbClr val="000000"/>
                </a:solidFill>
                <a:latin typeface="Calibri" panose="020F0502020204030204" pitchFamily="34" charset="0"/>
                <a:cs typeface="Calibri" panose="020F0502020204030204" pitchFamily="34" charset="0"/>
                <a:hlinkClick r:id="rId2"/>
              </a:rPr>
              <a:t>https://doi.org/10.1080/03075079.2024.2397695</a:t>
            </a:r>
            <a:r>
              <a:rPr lang="en-US" sz="1600" dirty="0">
                <a:solidFill>
                  <a:srgbClr val="000000"/>
                </a:solidFill>
                <a:latin typeface="Calibri" panose="020F0502020204030204" pitchFamily="34" charset="0"/>
                <a:cs typeface="Calibri" panose="020F0502020204030204" pitchFamily="34" charset="0"/>
              </a:rPr>
              <a:t>  </a:t>
            </a:r>
            <a:endParaRPr lang="en-GB" sz="16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63517438-4CD6-4FDC-A1F3-CAAC701AC750}"/>
              </a:ext>
            </a:extLst>
          </p:cNvPr>
          <p:cNvSpPr/>
          <p:nvPr/>
        </p:nvSpPr>
        <p:spPr>
          <a:xfrm>
            <a:off x="160552" y="1115664"/>
            <a:ext cx="11457019" cy="1015663"/>
          </a:xfrm>
          <a:prstGeom prst="rect">
            <a:avLst/>
          </a:prstGeom>
        </p:spPr>
        <p:txBody>
          <a:bodyPr wrap="square">
            <a:spAutoFit/>
          </a:bodyPr>
          <a:lstStyle/>
          <a:p>
            <a:r>
              <a:rPr lang="en-US" sz="2000" dirty="0">
                <a:solidFill>
                  <a:srgbClr val="242424"/>
                </a:solidFill>
                <a:ea typeface="DengXian" panose="02010600030101010101" pitchFamily="2" charset="-122"/>
              </a:rPr>
              <a:t>Bell, D.E. (2018). The Practice of EAP in Australia: A rose by any other name? In L.T. Wong and W.L.H. Wong (eds.) </a:t>
            </a:r>
            <a:r>
              <a:rPr lang="en-US" sz="2000" i="1" dirty="0">
                <a:solidFill>
                  <a:srgbClr val="242424"/>
                </a:solidFill>
                <a:ea typeface="DengXian" panose="02010600030101010101" pitchFamily="2" charset="-122"/>
              </a:rPr>
              <a:t>Teaching and Learning English for Academic Purposes. Current Research and Practices </a:t>
            </a:r>
            <a:r>
              <a:rPr lang="en-US" sz="2000" dirty="0">
                <a:solidFill>
                  <a:srgbClr val="242424"/>
                </a:solidFill>
                <a:ea typeface="DengXian" panose="02010600030101010101" pitchFamily="2" charset="-122"/>
              </a:rPr>
              <a:t>(pp 161-177). Nova Science Publications.</a:t>
            </a:r>
            <a:endParaRPr lang="en-US" sz="2000" dirty="0">
              <a:effectLst/>
              <a:ea typeface="DengXian" panose="02010600030101010101" pitchFamily="2" charset="-122"/>
            </a:endParaRPr>
          </a:p>
        </p:txBody>
      </p:sp>
      <p:sp>
        <p:nvSpPr>
          <p:cNvPr id="12" name="Rectangle 11">
            <a:extLst>
              <a:ext uri="{FF2B5EF4-FFF2-40B4-BE49-F238E27FC236}">
                <a16:creationId xmlns:a16="http://schemas.microsoft.com/office/drawing/2014/main" id="{C0E577F8-CE65-48FE-8949-006897045965}"/>
              </a:ext>
            </a:extLst>
          </p:cNvPr>
          <p:cNvSpPr/>
          <p:nvPr/>
        </p:nvSpPr>
        <p:spPr>
          <a:xfrm>
            <a:off x="0" y="0"/>
            <a:ext cx="12190413" cy="92888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13" name="TextBox 12">
            <a:extLst>
              <a:ext uri="{FF2B5EF4-FFF2-40B4-BE49-F238E27FC236}">
                <a16:creationId xmlns:a16="http://schemas.microsoft.com/office/drawing/2014/main" id="{1FE1BCE3-B0DE-4E0A-AD2C-DBBAAE2B6302}"/>
              </a:ext>
            </a:extLst>
          </p:cNvPr>
          <p:cNvSpPr txBox="1"/>
          <p:nvPr/>
        </p:nvSpPr>
        <p:spPr>
          <a:xfrm>
            <a:off x="128522" y="150700"/>
            <a:ext cx="10744684" cy="589039"/>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Selected References &amp; Some Useful Further Reading </a:t>
            </a:r>
            <a:r>
              <a:rPr lang="en-US" sz="3200" b="1" dirty="0" err="1">
                <a:latin typeface="Calibri" panose="020F0502020204030204" pitchFamily="34" charset="0"/>
                <a:cs typeface="Calibri" panose="020F0502020204030204" pitchFamily="34" charset="0"/>
              </a:rPr>
              <a:t>cont</a:t>
            </a:r>
            <a:r>
              <a:rPr lang="en-US" sz="3200" b="1" dirty="0">
                <a:latin typeface="Calibri" panose="020F0502020204030204" pitchFamily="34" charset="0"/>
                <a:cs typeface="Calibri" panose="020F0502020204030204" pitchFamily="34" charset="0"/>
              </a:rPr>
              <a:t>….</a:t>
            </a:r>
          </a:p>
        </p:txBody>
      </p:sp>
      <p:sp>
        <p:nvSpPr>
          <p:cNvPr id="14" name="Rectangle 13">
            <a:extLst>
              <a:ext uri="{FF2B5EF4-FFF2-40B4-BE49-F238E27FC236}">
                <a16:creationId xmlns:a16="http://schemas.microsoft.com/office/drawing/2014/main" id="{91EA2453-6682-4551-9088-542A64824129}"/>
              </a:ext>
            </a:extLst>
          </p:cNvPr>
          <p:cNvSpPr/>
          <p:nvPr/>
        </p:nvSpPr>
        <p:spPr>
          <a:xfrm>
            <a:off x="211923" y="4625616"/>
            <a:ext cx="10174840" cy="1015663"/>
          </a:xfrm>
          <a:prstGeom prst="rect">
            <a:avLst/>
          </a:prstGeom>
        </p:spPr>
        <p:txBody>
          <a:bodyPr wrap="square">
            <a:spAutoFit/>
          </a:bodyPr>
          <a:lstStyle/>
          <a:p>
            <a:r>
              <a:rPr lang="en-US" sz="2000" dirty="0">
                <a:solidFill>
                  <a:srgbClr val="000000"/>
                </a:solidFill>
              </a:rPr>
              <a:t>Hong, J., &amp; </a:t>
            </a:r>
            <a:r>
              <a:rPr lang="en-US" sz="2000" dirty="0" err="1">
                <a:solidFill>
                  <a:srgbClr val="000000"/>
                </a:solidFill>
              </a:rPr>
              <a:t>Basturkmen</a:t>
            </a:r>
            <a:r>
              <a:rPr lang="en-US" sz="2000" dirty="0">
                <a:solidFill>
                  <a:srgbClr val="000000"/>
                </a:solidFill>
              </a:rPr>
              <a:t>, H. (2020). Incidental attention to academic language during content teaching in two EMI classes in South Korean high schools. </a:t>
            </a:r>
            <a:r>
              <a:rPr lang="en-US" sz="2000" i="1" dirty="0">
                <a:solidFill>
                  <a:srgbClr val="000000"/>
                </a:solidFill>
              </a:rPr>
              <a:t>Journal of English for Academic Purposes, 48 </a:t>
            </a:r>
            <a:r>
              <a:rPr lang="en-GB" dirty="0">
                <a:solidFill>
                  <a:srgbClr val="0000FF"/>
                </a:solidFill>
              </a:rPr>
              <a:t>https://doi.org/10.1016/j.jeap.2020.100921</a:t>
            </a:r>
            <a:endParaRPr lang="en-GB" dirty="0"/>
          </a:p>
        </p:txBody>
      </p:sp>
      <p:sp>
        <p:nvSpPr>
          <p:cNvPr id="15" name="Rectangle 14">
            <a:extLst>
              <a:ext uri="{FF2B5EF4-FFF2-40B4-BE49-F238E27FC236}">
                <a16:creationId xmlns:a16="http://schemas.microsoft.com/office/drawing/2014/main" id="{5A44770B-3253-4A11-9BCE-28AA227ACB2A}"/>
              </a:ext>
            </a:extLst>
          </p:cNvPr>
          <p:cNvSpPr/>
          <p:nvPr/>
        </p:nvSpPr>
        <p:spPr>
          <a:xfrm>
            <a:off x="211923" y="3796126"/>
            <a:ext cx="10226211" cy="707886"/>
          </a:xfrm>
          <a:prstGeom prst="rect">
            <a:avLst/>
          </a:prstGeom>
        </p:spPr>
        <p:txBody>
          <a:bodyPr wrap="square">
            <a:spAutoFit/>
          </a:bodyPr>
          <a:lstStyle/>
          <a:p>
            <a:r>
              <a:rPr lang="en-US" sz="2000" dirty="0">
                <a:latin typeface="Calibri" panose="020F0502020204030204" pitchFamily="34" charset="0"/>
                <a:cs typeface="Calibri" panose="020F0502020204030204" pitchFamily="34" charset="0"/>
              </a:rPr>
              <a:t>Hathaway, J. (2015). Developing that voice: locating academic writing tuition in the mainstream of higher education, </a:t>
            </a:r>
            <a:r>
              <a:rPr lang="en-US" sz="2000" i="1" dirty="0">
                <a:latin typeface="Calibri" panose="020F0502020204030204" pitchFamily="34" charset="0"/>
                <a:cs typeface="Calibri" panose="020F0502020204030204" pitchFamily="34" charset="0"/>
              </a:rPr>
              <a:t>Teaching in Higher Education, 20(5)</a:t>
            </a:r>
            <a:r>
              <a:rPr lang="en-US" sz="2000" dirty="0">
                <a:latin typeface="Calibri" panose="020F0502020204030204" pitchFamily="34" charset="0"/>
                <a:cs typeface="Calibri" panose="020F0502020204030204" pitchFamily="34" charset="0"/>
              </a:rPr>
              <a:t>, 506-517</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6714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7F6EB9-8047-4321-A052-BC4B14BAAA96}"/>
              </a:ext>
            </a:extLst>
          </p:cNvPr>
          <p:cNvSpPr/>
          <p:nvPr/>
        </p:nvSpPr>
        <p:spPr>
          <a:xfrm>
            <a:off x="195875" y="1041508"/>
            <a:ext cx="11457018" cy="707886"/>
          </a:xfrm>
          <a:prstGeom prst="rect">
            <a:avLst/>
          </a:prstGeom>
        </p:spPr>
        <p:txBody>
          <a:bodyPr wrap="square">
            <a:spAutoFit/>
          </a:bodyPr>
          <a:lstStyle/>
          <a:p>
            <a:r>
              <a:rPr lang="en-US" sz="2000" dirty="0" err="1">
                <a:solidFill>
                  <a:srgbClr val="242424"/>
                </a:solidFill>
                <a:ea typeface="DengXian" panose="02010600030101010101" pitchFamily="2" charset="-122"/>
              </a:rPr>
              <a:t>Kamasak</a:t>
            </a:r>
            <a:r>
              <a:rPr lang="en-US" sz="2000" dirty="0">
                <a:solidFill>
                  <a:srgbClr val="242424"/>
                </a:solidFill>
                <a:ea typeface="DengXian" panose="02010600030101010101" pitchFamily="2" charset="-122"/>
              </a:rPr>
              <a:t>, R., </a:t>
            </a:r>
            <a:r>
              <a:rPr lang="en-US" sz="2000" dirty="0" err="1">
                <a:solidFill>
                  <a:srgbClr val="242424"/>
                </a:solidFill>
                <a:ea typeface="DengXian" panose="02010600030101010101" pitchFamily="2" charset="-122"/>
              </a:rPr>
              <a:t>Sahan</a:t>
            </a:r>
            <a:r>
              <a:rPr lang="en-US" sz="2000" dirty="0">
                <a:solidFill>
                  <a:srgbClr val="242424"/>
                </a:solidFill>
                <a:ea typeface="DengXian" panose="02010600030101010101" pitchFamily="2" charset="-122"/>
              </a:rPr>
              <a:t>, K. and Rose, H. (2021). Academic language-related challenges at an English-medium university. </a:t>
            </a:r>
            <a:r>
              <a:rPr lang="en-US" sz="2000" i="1" dirty="0">
                <a:solidFill>
                  <a:srgbClr val="242424"/>
                </a:solidFill>
                <a:ea typeface="DengXian" panose="02010600030101010101" pitchFamily="2" charset="-122"/>
              </a:rPr>
              <a:t>Journal of English for Academic Purposes, 49</a:t>
            </a:r>
            <a:r>
              <a:rPr lang="en-US" sz="2000" dirty="0">
                <a:solidFill>
                  <a:srgbClr val="242424"/>
                </a:solidFill>
                <a:ea typeface="DengXian" panose="02010600030101010101" pitchFamily="2" charset="-122"/>
              </a:rPr>
              <a:t>, 100945</a:t>
            </a:r>
            <a:endParaRPr lang="en-US" sz="2000" dirty="0">
              <a:effectLst/>
              <a:ea typeface="DengXian" panose="02010600030101010101" pitchFamily="2" charset="-122"/>
            </a:endParaRPr>
          </a:p>
        </p:txBody>
      </p:sp>
      <p:sp>
        <p:nvSpPr>
          <p:cNvPr id="4" name="Rectangle 3">
            <a:extLst>
              <a:ext uri="{FF2B5EF4-FFF2-40B4-BE49-F238E27FC236}">
                <a16:creationId xmlns:a16="http://schemas.microsoft.com/office/drawing/2014/main" id="{34C4CF9D-C32F-4F5C-9FE1-05C5D563D296}"/>
              </a:ext>
            </a:extLst>
          </p:cNvPr>
          <p:cNvSpPr/>
          <p:nvPr/>
        </p:nvSpPr>
        <p:spPr>
          <a:xfrm>
            <a:off x="0" y="0"/>
            <a:ext cx="12190413" cy="92888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5" name="TextBox 4">
            <a:extLst>
              <a:ext uri="{FF2B5EF4-FFF2-40B4-BE49-F238E27FC236}">
                <a16:creationId xmlns:a16="http://schemas.microsoft.com/office/drawing/2014/main" id="{6A1ED037-8CD5-472C-AFFB-7BAC8AF16628}"/>
              </a:ext>
            </a:extLst>
          </p:cNvPr>
          <p:cNvSpPr txBox="1"/>
          <p:nvPr/>
        </p:nvSpPr>
        <p:spPr>
          <a:xfrm>
            <a:off x="128522" y="150700"/>
            <a:ext cx="10744684" cy="589039"/>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Selected References &amp; Some Useful Further Reading </a:t>
            </a:r>
            <a:r>
              <a:rPr lang="en-US" sz="3200" b="1" dirty="0" err="1">
                <a:latin typeface="Calibri" panose="020F0502020204030204" pitchFamily="34" charset="0"/>
                <a:cs typeface="Calibri" panose="020F0502020204030204" pitchFamily="34" charset="0"/>
              </a:rPr>
              <a:t>cont</a:t>
            </a:r>
            <a:r>
              <a:rPr lang="en-US" sz="3200" b="1"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19788A4A-A19B-4442-B8B1-74E7C4D06BB8}"/>
              </a:ext>
            </a:extLst>
          </p:cNvPr>
          <p:cNvSpPr/>
          <p:nvPr/>
        </p:nvSpPr>
        <p:spPr>
          <a:xfrm>
            <a:off x="216422" y="3163302"/>
            <a:ext cx="11457019" cy="1015663"/>
          </a:xfrm>
          <a:prstGeom prst="rect">
            <a:avLst/>
          </a:prstGeom>
        </p:spPr>
        <p:txBody>
          <a:bodyPr wrap="square">
            <a:spAutoFit/>
          </a:bodyPr>
          <a:lstStyle/>
          <a:p>
            <a:r>
              <a:rPr lang="en-GB" sz="2000" dirty="0" err="1">
                <a:solidFill>
                  <a:srgbClr val="000000"/>
                </a:solidFill>
                <a:latin typeface="Calibri" panose="020F0502020204030204" pitchFamily="34" charset="0"/>
                <a:cs typeface="Calibri" panose="020F0502020204030204" pitchFamily="34" charset="0"/>
              </a:rPr>
              <a:t>Macnaught</a:t>
            </a:r>
            <a:r>
              <a:rPr lang="en-GB" sz="2000" dirty="0">
                <a:solidFill>
                  <a:srgbClr val="000000"/>
                </a:solidFill>
                <a:latin typeface="Calibri" panose="020F0502020204030204" pitchFamily="34" charset="0"/>
                <a:cs typeface="Calibri" panose="020F0502020204030204" pitchFamily="34" charset="0"/>
              </a:rPr>
              <a:t>, L., Bassett, M., van der Ham, V., Milne, J. &amp; Jenkin, C. (2024). Sustainable Embedded Academic Literacy Development: The Gradual Handover of Literacy Teaching. </a:t>
            </a:r>
            <a:r>
              <a:rPr lang="en-GB" sz="2000" i="1" dirty="0">
                <a:solidFill>
                  <a:srgbClr val="000000"/>
                </a:solidFill>
                <a:latin typeface="Calibri" panose="020F0502020204030204" pitchFamily="34" charset="0"/>
                <a:cs typeface="Calibri" panose="020F0502020204030204" pitchFamily="34" charset="0"/>
              </a:rPr>
              <a:t>Teaching in Higher Education 29</a:t>
            </a:r>
            <a:r>
              <a:rPr lang="en-GB" sz="2000" dirty="0">
                <a:solidFill>
                  <a:srgbClr val="000000"/>
                </a:solidFill>
                <a:latin typeface="Calibri" panose="020F0502020204030204" pitchFamily="34" charset="0"/>
                <a:cs typeface="Calibri" panose="020F0502020204030204" pitchFamily="34" charset="0"/>
              </a:rPr>
              <a:t>(4), 1004–1022. </a:t>
            </a:r>
            <a:r>
              <a:rPr lang="en-GB" sz="1600" dirty="0">
                <a:solidFill>
                  <a:srgbClr val="000000"/>
                </a:solidFill>
                <a:latin typeface="Calibri" panose="020F0502020204030204" pitchFamily="34" charset="0"/>
                <a:cs typeface="Calibri" panose="020F0502020204030204" pitchFamily="34" charset="0"/>
                <a:hlinkClick r:id="rId2"/>
              </a:rPr>
              <a:t>https://doi.org/10.1080/13562517.2022.2048369</a:t>
            </a:r>
            <a:r>
              <a:rPr lang="en-GB" sz="2000" dirty="0">
                <a:solidFill>
                  <a:srgbClr val="000000"/>
                </a:solidFill>
                <a:latin typeface="Calibri" panose="020F0502020204030204" pitchFamily="34" charset="0"/>
                <a:cs typeface="Calibri" panose="020F0502020204030204" pitchFamily="34" charset="0"/>
              </a:rPr>
              <a:t>. </a:t>
            </a:r>
            <a:endParaRPr lang="en-GB" sz="2000"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3562D35F-F5E1-4082-869F-BD794CE59EB4}"/>
              </a:ext>
            </a:extLst>
          </p:cNvPr>
          <p:cNvSpPr/>
          <p:nvPr/>
        </p:nvSpPr>
        <p:spPr>
          <a:xfrm>
            <a:off x="191375" y="1730932"/>
            <a:ext cx="11654729" cy="707886"/>
          </a:xfrm>
          <a:prstGeom prst="rect">
            <a:avLst/>
          </a:prstGeom>
        </p:spPr>
        <p:txBody>
          <a:bodyPr wrap="square">
            <a:spAutoFit/>
          </a:bodyPr>
          <a:lstStyle/>
          <a:p>
            <a:r>
              <a:rPr lang="en-US" sz="2000" dirty="0">
                <a:latin typeface="Calibri" panose="020F0502020204030204" pitchFamily="34" charset="0"/>
                <a:cs typeface="Calibri" panose="020F0502020204030204" pitchFamily="34" charset="0"/>
              </a:rPr>
              <a:t>Lea, M.R. &amp; Street, B.V. (2006). </a:t>
            </a:r>
            <a:r>
              <a:rPr lang="en-US" sz="2000" dirty="0">
                <a:solidFill>
                  <a:srgbClr val="000000"/>
                </a:solidFill>
                <a:latin typeface="Calibri" panose="020F0502020204030204" pitchFamily="34" charset="0"/>
                <a:cs typeface="Calibri" panose="020F0502020204030204" pitchFamily="34" charset="0"/>
              </a:rPr>
              <a:t>The academic literacies model: Theory and applications. </a:t>
            </a:r>
            <a:r>
              <a:rPr lang="en-US" sz="2000" i="1" dirty="0">
                <a:solidFill>
                  <a:srgbClr val="000000"/>
                </a:solidFill>
                <a:latin typeface="Calibri" panose="020F0502020204030204" pitchFamily="34" charset="0"/>
                <a:cs typeface="Calibri" panose="020F0502020204030204" pitchFamily="34" charset="0"/>
              </a:rPr>
              <a:t>Theory into Practice </a:t>
            </a:r>
            <a:r>
              <a:rPr lang="en-US" sz="2000" dirty="0">
                <a:solidFill>
                  <a:srgbClr val="000000"/>
                </a:solidFill>
                <a:latin typeface="Calibri" panose="020F0502020204030204" pitchFamily="34" charset="0"/>
                <a:cs typeface="Calibri" panose="020F0502020204030204" pitchFamily="34" charset="0"/>
              </a:rPr>
              <a:t>45, no. 4: 368–77.</a:t>
            </a:r>
            <a:endParaRPr lang="en-GB" sz="20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1EA199E-8241-4BF3-AF7A-51744380EB62}"/>
              </a:ext>
            </a:extLst>
          </p:cNvPr>
          <p:cNvSpPr/>
          <p:nvPr/>
        </p:nvSpPr>
        <p:spPr>
          <a:xfrm>
            <a:off x="201649" y="2447007"/>
            <a:ext cx="11829798" cy="707886"/>
          </a:xfrm>
          <a:prstGeom prst="rect">
            <a:avLst/>
          </a:prstGeom>
        </p:spPr>
        <p:txBody>
          <a:bodyPr wrap="square">
            <a:spAutoFit/>
          </a:bodyPr>
          <a:lstStyle/>
          <a:p>
            <a:r>
              <a:rPr lang="en-US" sz="2000" dirty="0">
                <a:latin typeface="Calibri" panose="020F0502020204030204" pitchFamily="34" charset="0"/>
                <a:cs typeface="Calibri" panose="020F0502020204030204" pitchFamily="34" charset="0"/>
              </a:rPr>
              <a:t>Lea, M.R. &amp; Street, B.V. (1998) Student writing in higher education: An academic literacies approach, </a:t>
            </a:r>
            <a:r>
              <a:rPr lang="en-US" sz="2000" i="1" dirty="0">
                <a:latin typeface="Calibri" panose="020F0502020204030204" pitchFamily="34" charset="0"/>
                <a:cs typeface="Calibri" panose="020F0502020204030204" pitchFamily="34" charset="0"/>
              </a:rPr>
              <a:t>Studies in Higher Education, 23(2)</a:t>
            </a:r>
            <a:r>
              <a:rPr lang="en-US" sz="2000" dirty="0">
                <a:latin typeface="Calibri" panose="020F0502020204030204" pitchFamily="34" charset="0"/>
                <a:cs typeface="Calibri" panose="020F0502020204030204" pitchFamily="34" charset="0"/>
              </a:rPr>
              <a:t>, 157-172, </a:t>
            </a:r>
            <a:r>
              <a:rPr lang="en-GB" sz="1600" dirty="0">
                <a:hlinkClick r:id="rId3"/>
              </a:rPr>
              <a:t>https://doi.org/10.1080/03075079812331380364</a:t>
            </a:r>
            <a:r>
              <a:rPr lang="en-GB" sz="1600" dirty="0"/>
              <a:t> </a:t>
            </a:r>
            <a:endParaRPr lang="en-GB" sz="160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709BE2C-E38D-413D-B6FB-85AEDF4F4D53}"/>
              </a:ext>
            </a:extLst>
          </p:cNvPr>
          <p:cNvSpPr/>
          <p:nvPr/>
        </p:nvSpPr>
        <p:spPr>
          <a:xfrm>
            <a:off x="236970" y="4205946"/>
            <a:ext cx="11387191" cy="954107"/>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Murray, N. (2022). A Model to Support the Equitable Development of Academic Literacy in Institutions of Higher Education. </a:t>
            </a:r>
            <a:r>
              <a:rPr lang="en-US" sz="2000" i="1" dirty="0">
                <a:solidFill>
                  <a:srgbClr val="000000"/>
                </a:solidFill>
                <a:latin typeface="Calibri" panose="020F0502020204030204" pitchFamily="34" charset="0"/>
                <a:cs typeface="Calibri" panose="020F0502020204030204" pitchFamily="34" charset="0"/>
              </a:rPr>
              <a:t>Journal of Further and Higher Education </a:t>
            </a:r>
            <a:r>
              <a:rPr lang="en-US" sz="2000" dirty="0">
                <a:solidFill>
                  <a:srgbClr val="000000"/>
                </a:solidFill>
                <a:latin typeface="Calibri" panose="020F0502020204030204" pitchFamily="34" charset="0"/>
                <a:cs typeface="Calibri" panose="020F0502020204030204" pitchFamily="34" charset="0"/>
              </a:rPr>
              <a:t>46(8), 1054–65. </a:t>
            </a:r>
          </a:p>
          <a:p>
            <a:r>
              <a:rPr lang="en-US" sz="1600" u="sng" dirty="0">
                <a:solidFill>
                  <a:srgbClr val="0070C0"/>
                </a:solidFill>
                <a:latin typeface="Calibri" panose="020F0502020204030204" pitchFamily="34" charset="0"/>
                <a:cs typeface="Calibri" panose="020F0502020204030204" pitchFamily="34" charset="0"/>
              </a:rPr>
              <a:t>https://doi.org/10.1080/0309877X.2022. 2044019.</a:t>
            </a:r>
          </a:p>
        </p:txBody>
      </p:sp>
      <p:sp>
        <p:nvSpPr>
          <p:cNvPr id="10" name="Rectangle 9">
            <a:extLst>
              <a:ext uri="{FF2B5EF4-FFF2-40B4-BE49-F238E27FC236}">
                <a16:creationId xmlns:a16="http://schemas.microsoft.com/office/drawing/2014/main" id="{A1C63B8D-5A2C-4E8F-B344-73BD7B8B07E6}"/>
              </a:ext>
            </a:extLst>
          </p:cNvPr>
          <p:cNvSpPr/>
          <p:nvPr/>
        </p:nvSpPr>
        <p:spPr>
          <a:xfrm>
            <a:off x="236970" y="5194464"/>
            <a:ext cx="11110199"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Murray, N. (2016). An Academic Literacies Argument for Decentralizing EAP Provision.” </a:t>
            </a:r>
            <a:r>
              <a:rPr lang="en-US" sz="2000" i="1" dirty="0">
                <a:solidFill>
                  <a:srgbClr val="000000"/>
                </a:solidFill>
                <a:latin typeface="Calibri" panose="020F0502020204030204" pitchFamily="34" charset="0"/>
                <a:cs typeface="Calibri" panose="020F0502020204030204" pitchFamily="34" charset="0"/>
              </a:rPr>
              <a:t>ELT Journal </a:t>
            </a:r>
            <a:r>
              <a:rPr lang="en-US" sz="2000" dirty="0">
                <a:solidFill>
                  <a:srgbClr val="000000"/>
                </a:solidFill>
                <a:latin typeface="Calibri" panose="020F0502020204030204" pitchFamily="34" charset="0"/>
                <a:cs typeface="Calibri" panose="020F0502020204030204" pitchFamily="34" charset="0"/>
              </a:rPr>
              <a:t>70(4), 435–43. </a:t>
            </a:r>
            <a:r>
              <a:rPr lang="en-US" sz="1600" dirty="0">
                <a:solidFill>
                  <a:srgbClr val="000000"/>
                </a:solidFill>
                <a:latin typeface="Calibri" panose="020F0502020204030204" pitchFamily="34" charset="0"/>
                <a:cs typeface="Calibri" panose="020F0502020204030204" pitchFamily="34" charset="0"/>
                <a:hlinkClick r:id="rId4"/>
              </a:rPr>
              <a:t>https://doi.org/10.1093/elt/ccw030</a:t>
            </a:r>
            <a:r>
              <a:rPr lang="en-US" sz="2000" dirty="0">
                <a:solidFill>
                  <a:srgbClr val="000000"/>
                </a:solidFill>
                <a:latin typeface="Calibri" panose="020F0502020204030204" pitchFamily="34" charset="0"/>
                <a:cs typeface="Calibri" panose="020F0502020204030204" pitchFamily="34" charset="0"/>
              </a:rPr>
              <a:t>. </a:t>
            </a:r>
            <a:endParaRPr lang="en-GB" sz="20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69840935-8247-4944-A3A1-082FFB4EEC0D}"/>
              </a:ext>
            </a:extLst>
          </p:cNvPr>
          <p:cNvSpPr/>
          <p:nvPr/>
        </p:nvSpPr>
        <p:spPr>
          <a:xfrm>
            <a:off x="278066" y="5936761"/>
            <a:ext cx="11110199"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Tribble, C., &amp; Wingate, U. (2013). From Text to Corpus – A Genre-Based Approach to Academic Literacy Instruction. </a:t>
            </a:r>
            <a:r>
              <a:rPr lang="en-US" sz="2000" i="1" dirty="0">
                <a:solidFill>
                  <a:srgbClr val="000000"/>
                </a:solidFill>
                <a:latin typeface="Calibri" panose="020F0502020204030204" pitchFamily="34" charset="0"/>
                <a:cs typeface="Calibri" panose="020F0502020204030204" pitchFamily="34" charset="0"/>
              </a:rPr>
              <a:t>System </a:t>
            </a:r>
            <a:r>
              <a:rPr lang="en-US" sz="2000" dirty="0">
                <a:solidFill>
                  <a:srgbClr val="000000"/>
                </a:solidFill>
                <a:latin typeface="Calibri" panose="020F0502020204030204" pitchFamily="34" charset="0"/>
                <a:cs typeface="Calibri" panose="020F0502020204030204" pitchFamily="34" charset="0"/>
              </a:rPr>
              <a:t>41(2), 307–21. </a:t>
            </a:r>
            <a:r>
              <a:rPr lang="en-US" sz="1600" dirty="0">
                <a:solidFill>
                  <a:srgbClr val="000000"/>
                </a:solidFill>
                <a:latin typeface="Calibri" panose="020F0502020204030204" pitchFamily="34" charset="0"/>
                <a:cs typeface="Calibri" panose="020F0502020204030204" pitchFamily="34" charset="0"/>
                <a:hlinkClick r:id="rId5"/>
              </a:rPr>
              <a:t>https://doi.org/10.1016/j.system.2013.03.001</a:t>
            </a:r>
            <a:r>
              <a:rPr lang="en-US" sz="1600" dirty="0">
                <a:solidFill>
                  <a:srgbClr val="000000"/>
                </a:solidFill>
                <a:latin typeface="Calibri" panose="020F0502020204030204" pitchFamily="34" charset="0"/>
                <a:cs typeface="Calibri" panose="020F0502020204030204" pitchFamily="34" charset="0"/>
              </a:rPr>
              <a:t>. </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7932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A33D8C-1AAE-4707-9BDD-1F810D10CB22}"/>
              </a:ext>
            </a:extLst>
          </p:cNvPr>
          <p:cNvSpPr/>
          <p:nvPr/>
        </p:nvSpPr>
        <p:spPr>
          <a:xfrm>
            <a:off x="0" y="0"/>
            <a:ext cx="12190413" cy="92888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rtlCol="0" anchor="ctr"/>
          <a:lstStyle/>
          <a:p>
            <a:pPr algn="ctr"/>
            <a:endParaRPr lang="en-GB"/>
          </a:p>
        </p:txBody>
      </p:sp>
      <p:sp>
        <p:nvSpPr>
          <p:cNvPr id="10" name="TextBox 9">
            <a:extLst>
              <a:ext uri="{FF2B5EF4-FFF2-40B4-BE49-F238E27FC236}">
                <a16:creationId xmlns:a16="http://schemas.microsoft.com/office/drawing/2014/main" id="{5068891D-807B-4CB9-A0AB-14ECCD760A65}"/>
              </a:ext>
            </a:extLst>
          </p:cNvPr>
          <p:cNvSpPr txBox="1"/>
          <p:nvPr/>
        </p:nvSpPr>
        <p:spPr>
          <a:xfrm>
            <a:off x="128522" y="150700"/>
            <a:ext cx="10744684" cy="589039"/>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Selected References &amp; Some Useful Further Reading </a:t>
            </a:r>
            <a:r>
              <a:rPr lang="en-US" sz="3200" b="1" dirty="0" err="1">
                <a:latin typeface="Calibri" panose="020F0502020204030204" pitchFamily="34" charset="0"/>
                <a:cs typeface="Calibri" panose="020F0502020204030204" pitchFamily="34" charset="0"/>
              </a:rPr>
              <a:t>cont</a:t>
            </a:r>
            <a:r>
              <a:rPr lang="en-US" sz="3200" b="1" dirty="0">
                <a:latin typeface="Calibri" panose="020F0502020204030204" pitchFamily="34" charset="0"/>
                <a:cs typeface="Calibri" panose="020F0502020204030204" pitchFamily="34" charset="0"/>
              </a:rPr>
              <a:t>….</a:t>
            </a:r>
          </a:p>
        </p:txBody>
      </p:sp>
      <p:sp>
        <p:nvSpPr>
          <p:cNvPr id="13" name="Rectangle 12">
            <a:extLst>
              <a:ext uri="{FF2B5EF4-FFF2-40B4-BE49-F238E27FC236}">
                <a16:creationId xmlns:a16="http://schemas.microsoft.com/office/drawing/2014/main" id="{61EBA229-743E-4F55-A694-F5B2611C5D57}"/>
              </a:ext>
            </a:extLst>
          </p:cNvPr>
          <p:cNvSpPr/>
          <p:nvPr/>
        </p:nvSpPr>
        <p:spPr>
          <a:xfrm>
            <a:off x="263700" y="1864728"/>
            <a:ext cx="12063478"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Wingate, U. (2022). Student support and teacher education in English for Academic Purposes and English Medium Instruction: Two sides of the same coin? </a:t>
            </a:r>
            <a:r>
              <a:rPr lang="en-US" sz="2000" i="1" dirty="0">
                <a:solidFill>
                  <a:srgbClr val="000000"/>
                </a:solidFill>
                <a:latin typeface="Calibri" panose="020F0502020204030204" pitchFamily="34" charset="0"/>
                <a:cs typeface="Calibri" panose="020F0502020204030204" pitchFamily="34" charset="0"/>
              </a:rPr>
              <a:t>Language Teaching, 1-12 </a:t>
            </a:r>
            <a:r>
              <a:rPr lang="en-US" dirty="0">
                <a:solidFill>
                  <a:srgbClr val="000000"/>
                </a:solidFill>
                <a:latin typeface="Calibri" panose="020F0502020204030204" pitchFamily="34" charset="0"/>
                <a:cs typeface="Calibri" panose="020F0502020204030204" pitchFamily="34" charset="0"/>
                <a:hlinkClick r:id="rId2"/>
              </a:rPr>
              <a:t>https://doi.org/10.1017/S0261444822000465</a:t>
            </a:r>
            <a:r>
              <a:rPr lang="en-US" dirty="0">
                <a:solidFill>
                  <a:srgbClr val="000000"/>
                </a:solidFill>
                <a:latin typeface="Calibri" panose="020F0502020204030204" pitchFamily="34" charset="0"/>
                <a:cs typeface="Calibri" panose="020F0502020204030204" pitchFamily="34" charset="0"/>
              </a:rPr>
              <a:t> </a:t>
            </a:r>
          </a:p>
        </p:txBody>
      </p:sp>
      <p:sp>
        <p:nvSpPr>
          <p:cNvPr id="14" name="Rectangle 13">
            <a:extLst>
              <a:ext uri="{FF2B5EF4-FFF2-40B4-BE49-F238E27FC236}">
                <a16:creationId xmlns:a16="http://schemas.microsoft.com/office/drawing/2014/main" id="{3202E62D-8687-445C-89CD-4F40CB3816C8}"/>
              </a:ext>
            </a:extLst>
          </p:cNvPr>
          <p:cNvSpPr/>
          <p:nvPr/>
        </p:nvSpPr>
        <p:spPr>
          <a:xfrm>
            <a:off x="263700" y="1156842"/>
            <a:ext cx="11531030"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Wette, R. (2019). Embedded provision to develop source-based writing skills in a year 1 health sciences course: How can the academic literacy developer contribute? </a:t>
            </a:r>
            <a:r>
              <a:rPr lang="en-US" sz="2000" i="1" dirty="0">
                <a:solidFill>
                  <a:srgbClr val="000000"/>
                </a:solidFill>
                <a:latin typeface="Calibri" panose="020F0502020204030204" pitchFamily="34" charset="0"/>
                <a:cs typeface="Calibri" panose="020F0502020204030204" pitchFamily="34" charset="0"/>
              </a:rPr>
              <a:t>English for Specific Purposes </a:t>
            </a:r>
            <a:r>
              <a:rPr lang="en-US" sz="2000" dirty="0">
                <a:solidFill>
                  <a:srgbClr val="000000"/>
                </a:solidFill>
                <a:latin typeface="Calibri" panose="020F0502020204030204" pitchFamily="34" charset="0"/>
                <a:cs typeface="Calibri" panose="020F0502020204030204" pitchFamily="34" charset="0"/>
              </a:rPr>
              <a:t>56, 35–49.</a:t>
            </a:r>
            <a:endParaRPr lang="en-US" sz="1100" dirty="0">
              <a:solidFill>
                <a:srgbClr val="000000"/>
              </a:solidFill>
              <a:latin typeface="Minion Pro"/>
            </a:endParaRPr>
          </a:p>
        </p:txBody>
      </p:sp>
      <p:sp>
        <p:nvSpPr>
          <p:cNvPr id="15" name="Rectangle 14">
            <a:extLst>
              <a:ext uri="{FF2B5EF4-FFF2-40B4-BE49-F238E27FC236}">
                <a16:creationId xmlns:a16="http://schemas.microsoft.com/office/drawing/2014/main" id="{F1153738-2F1C-44BB-8318-0AC5BF17C192}"/>
              </a:ext>
            </a:extLst>
          </p:cNvPr>
          <p:cNvSpPr/>
          <p:nvPr/>
        </p:nvSpPr>
        <p:spPr>
          <a:xfrm>
            <a:off x="289386" y="4206971"/>
            <a:ext cx="11813570" cy="707886"/>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Wingate, U. &amp; Tribble, C. (2012). The best of both worlds? Towards an English for Academic Purposes/Academic Literacies writing pedagogy. </a:t>
            </a:r>
            <a:r>
              <a:rPr lang="en-US" sz="2000" i="1" dirty="0">
                <a:solidFill>
                  <a:srgbClr val="000000"/>
                </a:solidFill>
                <a:latin typeface="Calibri" panose="020F0502020204030204" pitchFamily="34" charset="0"/>
                <a:cs typeface="Calibri" panose="020F0502020204030204" pitchFamily="34" charset="0"/>
              </a:rPr>
              <a:t>Studies in Higher Education,  37(4)</a:t>
            </a:r>
            <a:r>
              <a:rPr lang="en-US" sz="2000" dirty="0">
                <a:solidFill>
                  <a:srgbClr val="000000"/>
                </a:solidFill>
                <a:latin typeface="Calibri" panose="020F0502020204030204" pitchFamily="34" charset="0"/>
                <a:cs typeface="Calibri" panose="020F0502020204030204" pitchFamily="34" charset="0"/>
              </a:rPr>
              <a:t>, 481-495</a:t>
            </a:r>
            <a:endParaRPr lang="en-GB" sz="2000" i="1" dirty="0">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E271D059-401B-4977-82A9-DF835A73E3F9}"/>
              </a:ext>
            </a:extLst>
          </p:cNvPr>
          <p:cNvSpPr/>
          <p:nvPr/>
        </p:nvSpPr>
        <p:spPr>
          <a:xfrm>
            <a:off x="289386" y="2647281"/>
            <a:ext cx="11335821" cy="1485022"/>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Wingate, U. (2015). </a:t>
            </a:r>
            <a:r>
              <a:rPr lang="en-US" sz="2000" i="1" dirty="0">
                <a:solidFill>
                  <a:srgbClr val="000000"/>
                </a:solidFill>
                <a:latin typeface="Calibri" panose="020F0502020204030204" pitchFamily="34" charset="0"/>
                <a:cs typeface="Calibri" panose="020F0502020204030204" pitchFamily="34" charset="0"/>
              </a:rPr>
              <a:t>Academic literacy and student diversity: The case for inclusive practice</a:t>
            </a:r>
            <a:r>
              <a:rPr lang="en-US" sz="2000" dirty="0">
                <a:solidFill>
                  <a:srgbClr val="000000"/>
                </a:solidFill>
                <a:latin typeface="Calibri" panose="020F0502020204030204" pitchFamily="34" charset="0"/>
                <a:cs typeface="Calibri" panose="020F0502020204030204" pitchFamily="34" charset="0"/>
              </a:rPr>
              <a:t>. Multilingual Matters.</a:t>
            </a:r>
          </a:p>
          <a:p>
            <a:endParaRPr lang="en-US" sz="1050" dirty="0">
              <a:solidFill>
                <a:srgbClr val="000000"/>
              </a:solidFill>
              <a:latin typeface="Minion Pro"/>
            </a:endParaRPr>
          </a:p>
          <a:p>
            <a:r>
              <a:rPr lang="en-US" sz="2000" dirty="0">
                <a:solidFill>
                  <a:srgbClr val="000000"/>
                </a:solidFill>
                <a:latin typeface="Calibri" panose="020F0502020204030204" pitchFamily="34" charset="0"/>
                <a:cs typeface="Calibri" panose="020F0502020204030204" pitchFamily="34" charset="0"/>
              </a:rPr>
              <a:t>Wingate, U. (2018). Academic literacy across the curriculum: Towards a collaborative instructional approach. </a:t>
            </a:r>
            <a:r>
              <a:rPr lang="en-US" sz="2000" i="1" dirty="0">
                <a:solidFill>
                  <a:srgbClr val="000000"/>
                </a:solidFill>
                <a:latin typeface="Calibri" panose="020F0502020204030204" pitchFamily="34" charset="0"/>
                <a:cs typeface="Calibri" panose="020F0502020204030204" pitchFamily="34" charset="0"/>
              </a:rPr>
              <a:t>Language Teaching </a:t>
            </a:r>
            <a:r>
              <a:rPr lang="en-US" sz="2000" dirty="0">
                <a:solidFill>
                  <a:srgbClr val="000000"/>
                </a:solidFill>
                <a:latin typeface="Calibri" panose="020F0502020204030204" pitchFamily="34" charset="0"/>
                <a:cs typeface="Calibri" panose="020F0502020204030204" pitchFamily="34" charset="0"/>
              </a:rPr>
              <a:t>51, no. 3: 349–64.</a:t>
            </a:r>
          </a:p>
        </p:txBody>
      </p:sp>
      <p:sp>
        <p:nvSpPr>
          <p:cNvPr id="17" name="Rectangle 16">
            <a:extLst>
              <a:ext uri="{FF2B5EF4-FFF2-40B4-BE49-F238E27FC236}">
                <a16:creationId xmlns:a16="http://schemas.microsoft.com/office/drawing/2014/main" id="{54EF1AFE-57CD-4167-915F-D8A8E1D6D231}"/>
              </a:ext>
            </a:extLst>
          </p:cNvPr>
          <p:cNvSpPr/>
          <p:nvPr/>
        </p:nvSpPr>
        <p:spPr>
          <a:xfrm>
            <a:off x="307999" y="5052153"/>
            <a:ext cx="12019179" cy="1485022"/>
          </a:xfrm>
          <a:prstGeom prst="rect">
            <a:avLst/>
          </a:prstGeom>
        </p:spPr>
        <p:txBody>
          <a:bodyPr wrap="square">
            <a:spAutoFit/>
          </a:bodyPr>
          <a:lstStyle/>
          <a:p>
            <a:r>
              <a:rPr lang="en-US" sz="2000" dirty="0">
                <a:solidFill>
                  <a:srgbClr val="000000"/>
                </a:solidFill>
                <a:latin typeface="Calibri" panose="020F0502020204030204" pitchFamily="34" charset="0"/>
                <a:cs typeface="Calibri" panose="020F0502020204030204" pitchFamily="34" charset="0"/>
              </a:rPr>
              <a:t>Wingate, U. (2012). Using academic literacies and genre-based models for academic writing instruction: a literacy journey. </a:t>
            </a:r>
            <a:r>
              <a:rPr lang="en-US" sz="2000" i="1" dirty="0">
                <a:solidFill>
                  <a:srgbClr val="000000"/>
                </a:solidFill>
                <a:latin typeface="Calibri" panose="020F0502020204030204" pitchFamily="34" charset="0"/>
                <a:cs typeface="Calibri" panose="020F0502020204030204" pitchFamily="34" charset="0"/>
              </a:rPr>
              <a:t>Journal of English for Academic Purposes 11, 26-37</a:t>
            </a:r>
            <a:endParaRPr lang="en-GB" sz="2000" i="1" dirty="0">
              <a:latin typeface="Calibri" panose="020F0502020204030204" pitchFamily="34" charset="0"/>
              <a:cs typeface="Calibri" panose="020F0502020204030204" pitchFamily="34" charset="0"/>
            </a:endParaRPr>
          </a:p>
          <a:p>
            <a:endParaRPr lang="en-US" sz="1050" dirty="0">
              <a:solidFill>
                <a:srgbClr val="000000"/>
              </a:solidFill>
              <a:latin typeface="Calibri" panose="020F0502020204030204" pitchFamily="34" charset="0"/>
              <a:cs typeface="Calibri" panose="020F0502020204030204" pitchFamily="34" charset="0"/>
            </a:endParaRPr>
          </a:p>
          <a:p>
            <a:r>
              <a:rPr lang="en-US" sz="2000" dirty="0">
                <a:solidFill>
                  <a:srgbClr val="000000"/>
                </a:solidFill>
                <a:latin typeface="Calibri" panose="020F0502020204030204" pitchFamily="34" charset="0"/>
                <a:cs typeface="Calibri" panose="020F0502020204030204" pitchFamily="34" charset="0"/>
              </a:rPr>
              <a:t>Wingate, U., Andon, N. &amp; </a:t>
            </a:r>
            <a:r>
              <a:rPr lang="en-US" sz="2000" dirty="0" err="1">
                <a:solidFill>
                  <a:srgbClr val="000000"/>
                </a:solidFill>
                <a:latin typeface="Calibri" panose="020F0502020204030204" pitchFamily="34" charset="0"/>
                <a:cs typeface="Calibri" panose="020F0502020204030204" pitchFamily="34" charset="0"/>
              </a:rPr>
              <a:t>Cogo</a:t>
            </a:r>
            <a:r>
              <a:rPr lang="en-US" sz="2000" dirty="0">
                <a:solidFill>
                  <a:srgbClr val="000000"/>
                </a:solidFill>
                <a:latin typeface="Calibri" panose="020F0502020204030204" pitchFamily="34" charset="0"/>
                <a:cs typeface="Calibri" panose="020F0502020204030204" pitchFamily="34" charset="0"/>
              </a:rPr>
              <a:t>, A. (2011). Embedding academic writing instruction into subject teaching: A case study. </a:t>
            </a:r>
            <a:r>
              <a:rPr lang="en-US" sz="2000" i="1" dirty="0">
                <a:solidFill>
                  <a:srgbClr val="000000"/>
                </a:solidFill>
                <a:latin typeface="Calibri" panose="020F0502020204030204" pitchFamily="34" charset="0"/>
                <a:cs typeface="Calibri" panose="020F0502020204030204" pitchFamily="34" charset="0"/>
              </a:rPr>
              <a:t>Active Learning in Higher Education </a:t>
            </a:r>
            <a:r>
              <a:rPr lang="en-US" sz="2000" dirty="0">
                <a:solidFill>
                  <a:srgbClr val="000000"/>
                </a:solidFill>
                <a:latin typeface="Calibri" panose="020F0502020204030204" pitchFamily="34" charset="0"/>
                <a:cs typeface="Calibri" panose="020F0502020204030204" pitchFamily="34" charset="0"/>
              </a:rPr>
              <a:t>12(1), 69–81.</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7099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3CA55-7235-49CC-ABD7-71BA56A6ACA3}"/>
              </a:ext>
            </a:extLst>
          </p:cNvPr>
          <p:cNvSpPr/>
          <p:nvPr/>
        </p:nvSpPr>
        <p:spPr>
          <a:xfrm>
            <a:off x="-114" y="-563"/>
            <a:ext cx="10703719" cy="13415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7C6E683-BDFC-4E31-8E59-0A5A75E6A74E}"/>
              </a:ext>
            </a:extLst>
          </p:cNvPr>
          <p:cNvSpPr/>
          <p:nvPr/>
        </p:nvSpPr>
        <p:spPr>
          <a:xfrm>
            <a:off x="10703605" y="0"/>
            <a:ext cx="1490960" cy="685958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9C4C8DC-802F-4BD2-8BAF-C2F199F6C3F3}"/>
              </a:ext>
            </a:extLst>
          </p:cNvPr>
          <p:cNvSpPr/>
          <p:nvPr/>
        </p:nvSpPr>
        <p:spPr>
          <a:xfrm>
            <a:off x="101377" y="227002"/>
            <a:ext cx="5896301" cy="663911"/>
          </a:xfrm>
          <a:prstGeom prst="rect">
            <a:avLst/>
          </a:prstGeom>
        </p:spPr>
        <p:txBody>
          <a:bodyPr wrap="square" lIns="108850" tIns="54425" rIns="108850" bIns="54425">
            <a:spAutoFit/>
          </a:bodyPr>
          <a:lstStyle/>
          <a:p>
            <a:pPr lvl="0" eaLnBrk="0" fontAlgn="base" hangingPunct="0">
              <a:spcBef>
                <a:spcPct val="0"/>
              </a:spcBef>
              <a:spcAft>
                <a:spcPct val="0"/>
              </a:spcAft>
            </a:pPr>
            <a:r>
              <a:rPr kumimoji="0" lang="en-GB" b="1" i="0" u="none" strike="noStrike" cap="none" normalizeH="0" baseline="0" dirty="0">
                <a:ln>
                  <a:noFill/>
                </a:ln>
                <a:effectLst/>
                <a:latin typeface="Candara" pitchFamily="34" charset="0"/>
                <a:ea typeface="宋体" pitchFamily="2" charset="-122"/>
                <a:cs typeface="Times New Roman" pitchFamily="18" charset="0"/>
              </a:rPr>
              <a:t>BALEAP Special Interest Group for Academic Literacies</a:t>
            </a:r>
          </a:p>
          <a:p>
            <a:pPr lvl="0" eaLnBrk="0" fontAlgn="base" hangingPunct="0">
              <a:spcBef>
                <a:spcPct val="0"/>
              </a:spcBef>
              <a:spcAft>
                <a:spcPct val="0"/>
              </a:spcAft>
            </a:pPr>
            <a:r>
              <a:rPr lang="en-GB" b="1" dirty="0">
                <a:latin typeface="Candara" pitchFamily="34" charset="0"/>
                <a:ea typeface="宋体" pitchFamily="2" charset="-122"/>
                <a:cs typeface="Times New Roman" pitchFamily="18" charset="0"/>
              </a:rPr>
              <a:t>May 1, 2025</a:t>
            </a:r>
            <a:endParaRPr lang="en-GB" b="1" dirty="0"/>
          </a:p>
        </p:txBody>
      </p:sp>
      <p:sp>
        <p:nvSpPr>
          <p:cNvPr id="5" name="TextBox 4">
            <a:extLst>
              <a:ext uri="{FF2B5EF4-FFF2-40B4-BE49-F238E27FC236}">
                <a16:creationId xmlns:a16="http://schemas.microsoft.com/office/drawing/2014/main" id="{275C0E57-1F82-4047-B407-E8114E792DEC}"/>
              </a:ext>
            </a:extLst>
          </p:cNvPr>
          <p:cNvSpPr txBox="1"/>
          <p:nvPr/>
        </p:nvSpPr>
        <p:spPr>
          <a:xfrm>
            <a:off x="-552577" y="2913089"/>
            <a:ext cx="11808644" cy="2616101"/>
          </a:xfrm>
          <a:prstGeom prst="rect">
            <a:avLst/>
          </a:prstGeom>
          <a:noFill/>
        </p:spPr>
        <p:txBody>
          <a:bodyPr wrap="square" rtlCol="0">
            <a:spAutoFit/>
          </a:bodyPr>
          <a:lstStyle/>
          <a:p>
            <a:pPr algn="ctr"/>
            <a:r>
              <a:rPr lang="en-GB" sz="2800" b="1" dirty="0"/>
              <a:t>Strengthening the Nexus Between </a:t>
            </a:r>
          </a:p>
          <a:p>
            <a:pPr algn="ctr"/>
            <a:endParaRPr lang="en-GB" sz="100" b="1" dirty="0"/>
          </a:p>
          <a:p>
            <a:pPr algn="ctr"/>
            <a:r>
              <a:rPr lang="en-GB" sz="2800" b="1" dirty="0"/>
              <a:t>English for Academic Purposes (EAP)</a:t>
            </a:r>
            <a:r>
              <a:rPr lang="en-GB" sz="3600" b="1" dirty="0"/>
              <a:t> </a:t>
            </a:r>
          </a:p>
          <a:p>
            <a:pPr algn="ctr"/>
            <a:r>
              <a:rPr lang="en-GB" sz="2800" b="1" dirty="0"/>
              <a:t>&amp;</a:t>
            </a:r>
            <a:r>
              <a:rPr lang="en-GB" sz="3200" b="1" dirty="0"/>
              <a:t> </a:t>
            </a:r>
          </a:p>
          <a:p>
            <a:pPr algn="ctr"/>
            <a:r>
              <a:rPr lang="en-GB" sz="2800" b="1" dirty="0"/>
              <a:t>Academic Literacies (Ac </a:t>
            </a:r>
            <a:r>
              <a:rPr lang="en-GB" sz="2800" b="1" dirty="0" err="1"/>
              <a:t>Lits</a:t>
            </a:r>
            <a:r>
              <a:rPr lang="en-GB" sz="2800" b="1" dirty="0"/>
              <a:t>)</a:t>
            </a:r>
          </a:p>
          <a:p>
            <a:pPr algn="ctr"/>
            <a:endParaRPr lang="en-GB" sz="400" b="1" dirty="0"/>
          </a:p>
          <a:p>
            <a:pPr algn="ctr"/>
            <a:r>
              <a:rPr lang="en-GB" sz="3200" b="1" dirty="0"/>
              <a:t>A Win-Win for All Concerned?</a:t>
            </a:r>
          </a:p>
        </p:txBody>
      </p:sp>
      <p:sp>
        <p:nvSpPr>
          <p:cNvPr id="6" name="Rectangle 5">
            <a:extLst>
              <a:ext uri="{FF2B5EF4-FFF2-40B4-BE49-F238E27FC236}">
                <a16:creationId xmlns:a16="http://schemas.microsoft.com/office/drawing/2014/main" id="{F56B9A0F-780F-43EB-98A0-697CD6BBA17C}"/>
              </a:ext>
            </a:extLst>
          </p:cNvPr>
          <p:cNvSpPr/>
          <p:nvPr/>
        </p:nvSpPr>
        <p:spPr>
          <a:xfrm>
            <a:off x="1484679" y="1642296"/>
            <a:ext cx="8449821" cy="969496"/>
          </a:xfrm>
          <a:prstGeom prst="rect">
            <a:avLst/>
          </a:prstGeom>
        </p:spPr>
        <p:txBody>
          <a:bodyPr wrap="square">
            <a:spAutoFit/>
          </a:bodyPr>
          <a:lstStyle/>
          <a:p>
            <a:r>
              <a:rPr lang="en-GB" sz="5700" b="1" i="1" dirty="0">
                <a:latin typeface="Candara" pitchFamily="34" charset="0"/>
              </a:rPr>
              <a:t>Thanks for Participating…</a:t>
            </a:r>
            <a:endParaRPr lang="en-GB" sz="5700" b="1" dirty="0">
              <a:latin typeface="Candara" pitchFamily="34" charset="0"/>
            </a:endParaRPr>
          </a:p>
        </p:txBody>
      </p:sp>
      <p:sp>
        <p:nvSpPr>
          <p:cNvPr id="7" name="TextBox 6">
            <a:extLst>
              <a:ext uri="{FF2B5EF4-FFF2-40B4-BE49-F238E27FC236}">
                <a16:creationId xmlns:a16="http://schemas.microsoft.com/office/drawing/2014/main" id="{915B8D94-4DF1-4830-8C24-265A5B8BAA26}"/>
              </a:ext>
            </a:extLst>
          </p:cNvPr>
          <p:cNvSpPr txBox="1"/>
          <p:nvPr/>
        </p:nvSpPr>
        <p:spPr>
          <a:xfrm>
            <a:off x="2421288" y="5584558"/>
            <a:ext cx="5929354" cy="1046440"/>
          </a:xfrm>
          <a:prstGeom prst="rect">
            <a:avLst/>
          </a:prstGeom>
          <a:noFill/>
        </p:spPr>
        <p:txBody>
          <a:bodyPr wrap="square" rtlCol="0">
            <a:spAutoFit/>
          </a:bodyPr>
          <a:lstStyle/>
          <a:p>
            <a:pPr algn="ctr"/>
            <a:r>
              <a:rPr lang="en-GB" sz="2200" dirty="0">
                <a:latin typeface="Candara" pitchFamily="34" charset="0"/>
              </a:rPr>
              <a:t>Douglas Bell</a:t>
            </a:r>
          </a:p>
          <a:p>
            <a:pPr algn="ctr"/>
            <a:r>
              <a:rPr lang="en-GB" sz="2200" dirty="0">
                <a:latin typeface="Candara" pitchFamily="34" charset="0"/>
              </a:rPr>
              <a:t>University of Nottingham Ningbo China</a:t>
            </a:r>
          </a:p>
          <a:p>
            <a:pPr algn="ctr"/>
            <a:r>
              <a:rPr lang="en-GB" u="sng" dirty="0">
                <a:solidFill>
                  <a:srgbClr val="0070C0"/>
                </a:solidFill>
                <a:latin typeface="Candara" pitchFamily="34" charset="0"/>
              </a:rPr>
              <a:t>douglas.bell@nottingham.edu.cn</a:t>
            </a:r>
            <a:endParaRPr lang="en-GB" dirty="0">
              <a:latin typeface="Candara" pitchFamily="34" charset="0"/>
            </a:endParaRPr>
          </a:p>
        </p:txBody>
      </p:sp>
      <p:pic>
        <p:nvPicPr>
          <p:cNvPr id="8" name="Picture 7" descr="55MVJX6XwgB.jpg">
            <a:extLst>
              <a:ext uri="{FF2B5EF4-FFF2-40B4-BE49-F238E27FC236}">
                <a16:creationId xmlns:a16="http://schemas.microsoft.com/office/drawing/2014/main" id="{DE3C23A6-7A69-48E3-9E22-825D5F404008}"/>
              </a:ext>
            </a:extLst>
          </p:cNvPr>
          <p:cNvPicPr>
            <a:picLocks noChangeAspect="1"/>
          </p:cNvPicPr>
          <p:nvPr/>
        </p:nvPicPr>
        <p:blipFill>
          <a:blip r:embed="rId2" cstate="print"/>
          <a:stretch>
            <a:fillRect/>
          </a:stretch>
        </p:blipFill>
        <p:spPr>
          <a:xfrm>
            <a:off x="610382" y="4616002"/>
            <a:ext cx="1490960" cy="1409538"/>
          </a:xfrm>
          <a:prstGeom prst="rect">
            <a:avLst/>
          </a:prstGeom>
        </p:spPr>
      </p:pic>
    </p:spTree>
    <p:extLst>
      <p:ext uri="{BB962C8B-B14F-4D97-AF65-F5344CB8AC3E}">
        <p14:creationId xmlns:p14="http://schemas.microsoft.com/office/powerpoint/2010/main" val="4152715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4957</TotalTime>
  <Words>4612</Words>
  <Application>Microsoft Office PowerPoint</Application>
  <PresentationFormat>Widescreen</PresentationFormat>
  <Paragraphs>285</Paragraphs>
  <Slides>34</Slides>
  <Notes>3</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34</vt:i4>
      </vt:variant>
    </vt:vector>
  </HeadingPairs>
  <TitlesOfParts>
    <vt:vector size="50" baseType="lpstr">
      <vt:lpstr>AdvOT863180fb</vt:lpstr>
      <vt:lpstr>等线</vt:lpstr>
      <vt:lpstr>等线</vt:lpstr>
      <vt:lpstr>Minion Pro</vt:lpstr>
      <vt:lpstr>宋体</vt:lpstr>
      <vt:lpstr>TimesNewRomanPS-ItalicMT</vt:lpstr>
      <vt:lpstr>TimesNewRomanPSMT</vt:lpstr>
      <vt:lpstr>Arial</vt:lpstr>
      <vt:lpstr>Calibri</vt:lpstr>
      <vt:lpstr>Calibri Light</vt:lpstr>
      <vt:lpstr>Candara</vt:lpstr>
      <vt:lpstr>Constantia</vt:lpstr>
      <vt:lpstr>Dubai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Bell</dc:creator>
  <cp:lastModifiedBy>Douglas Bell</cp:lastModifiedBy>
  <cp:revision>258</cp:revision>
  <cp:lastPrinted>2025-05-01T08:05:32Z</cp:lastPrinted>
  <dcterms:created xsi:type="dcterms:W3CDTF">2025-04-20T08:18:48Z</dcterms:created>
  <dcterms:modified xsi:type="dcterms:W3CDTF">2025-05-01T08:10:25Z</dcterms:modified>
</cp:coreProperties>
</file>